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54.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71" r:id="rId2"/>
  </p:sldMasterIdLst>
  <p:notesMasterIdLst>
    <p:notesMasterId r:id="rId20"/>
  </p:notesMasterIdLst>
  <p:sldIdLst>
    <p:sldId id="1243" r:id="rId3"/>
    <p:sldId id="1315" r:id="rId4"/>
    <p:sldId id="1314" r:id="rId5"/>
    <p:sldId id="1291" r:id="rId6"/>
    <p:sldId id="1256" r:id="rId7"/>
    <p:sldId id="1316" r:id="rId8"/>
    <p:sldId id="1339" r:id="rId9"/>
    <p:sldId id="1322" r:id="rId10"/>
    <p:sldId id="1324" r:id="rId11"/>
    <p:sldId id="1329" r:id="rId12"/>
    <p:sldId id="1326" r:id="rId13"/>
    <p:sldId id="1340" r:id="rId14"/>
    <p:sldId id="1341" r:id="rId15"/>
    <p:sldId id="1342" r:id="rId16"/>
    <p:sldId id="1345" r:id="rId17"/>
    <p:sldId id="1343" r:id="rId18"/>
    <p:sldId id="1344" r:id="rId19"/>
  </p:sldIdLst>
  <p:sldSz cx="9144000" cy="5143500" type="screen16x9"/>
  <p:notesSz cx="6858000" cy="9144000"/>
  <p:custDataLst>
    <p:tags r:id="rId21"/>
  </p:custDataLst>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E"/>
    <a:srgbClr val="0E778E"/>
    <a:srgbClr val="212972"/>
    <a:srgbClr val="D9D9D9"/>
    <a:srgbClr val="456783"/>
    <a:srgbClr val="517899"/>
    <a:srgbClr val="749BAB"/>
    <a:srgbClr val="B1C400"/>
    <a:srgbClr val="2E94AC"/>
    <a:srgbClr val="689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A944C2-DD02-4A41-A59E-B798DBC708DE}" v="2" dt="2021-02-18T20:51:04.4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35" autoAdjust="0"/>
    <p:restoredTop sz="84383" autoAdjust="0"/>
  </p:normalViewPr>
  <p:slideViewPr>
    <p:cSldViewPr snapToGrid="0" snapToObjects="1" showGuides="1">
      <p:cViewPr varScale="1">
        <p:scale>
          <a:sx n="86" d="100"/>
          <a:sy n="86" d="100"/>
        </p:scale>
        <p:origin x="1326" y="7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51"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tags" Target="tags/tag1.xml"/><Relationship Id="rId50"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l Demarty" userId="dd42415db0bb8f36" providerId="LiveId" clId="{5DA944C2-DD02-4A41-A59E-B798DBC708DE}"/>
    <pc:docChg chg="undo custSel modSld">
      <pc:chgData name="Joel Demarty" userId="dd42415db0bb8f36" providerId="LiveId" clId="{5DA944C2-DD02-4A41-A59E-B798DBC708DE}" dt="2021-02-19T07:29:44.468" v="332" actId="115"/>
      <pc:docMkLst>
        <pc:docMk/>
      </pc:docMkLst>
      <pc:sldChg chg="modSp mod">
        <pc:chgData name="Joel Demarty" userId="dd42415db0bb8f36" providerId="LiveId" clId="{5DA944C2-DD02-4A41-A59E-B798DBC708DE}" dt="2021-02-19T07:28:00.257" v="325" actId="207"/>
        <pc:sldMkLst>
          <pc:docMk/>
          <pc:sldMk cId="3724453654" sldId="1123"/>
        </pc:sldMkLst>
        <pc:spChg chg="mod">
          <ac:chgData name="Joel Demarty" userId="dd42415db0bb8f36" providerId="LiveId" clId="{5DA944C2-DD02-4A41-A59E-B798DBC708DE}" dt="2021-02-19T07:05:12.616" v="10" actId="20577"/>
          <ac:spMkLst>
            <pc:docMk/>
            <pc:sldMk cId="3724453654" sldId="1123"/>
            <ac:spMk id="3" creationId="{00000000-0000-0000-0000-000000000000}"/>
          </ac:spMkLst>
        </pc:spChg>
        <pc:spChg chg="mod">
          <ac:chgData name="Joel Demarty" userId="dd42415db0bb8f36" providerId="LiveId" clId="{5DA944C2-DD02-4A41-A59E-B798DBC708DE}" dt="2021-02-18T20:51:04.473" v="5"/>
          <ac:spMkLst>
            <pc:docMk/>
            <pc:sldMk cId="3724453654" sldId="1123"/>
            <ac:spMk id="20" creationId="{00000000-0000-0000-0000-000000000000}"/>
          </ac:spMkLst>
        </pc:spChg>
        <pc:spChg chg="mod">
          <ac:chgData name="Joel Demarty" userId="dd42415db0bb8f36" providerId="LiveId" clId="{5DA944C2-DD02-4A41-A59E-B798DBC708DE}" dt="2021-02-19T07:27:34" v="318" actId="115"/>
          <ac:spMkLst>
            <pc:docMk/>
            <pc:sldMk cId="3724453654" sldId="1123"/>
            <ac:spMk id="21" creationId="{00000000-0000-0000-0000-000000000000}"/>
          </ac:spMkLst>
        </pc:spChg>
        <pc:spChg chg="mod">
          <ac:chgData name="Joel Demarty" userId="dd42415db0bb8f36" providerId="LiveId" clId="{5DA944C2-DD02-4A41-A59E-B798DBC708DE}" dt="2021-02-19T07:28:00.257" v="325" actId="207"/>
          <ac:spMkLst>
            <pc:docMk/>
            <pc:sldMk cId="3724453654" sldId="1123"/>
            <ac:spMk id="23" creationId="{00000000-0000-0000-0000-000000000000}"/>
          </ac:spMkLst>
        </pc:spChg>
      </pc:sldChg>
      <pc:sldChg chg="modSp mod">
        <pc:chgData name="Joel Demarty" userId="dd42415db0bb8f36" providerId="LiveId" clId="{5DA944C2-DD02-4A41-A59E-B798DBC708DE}" dt="2021-02-18T20:42:30.447" v="3" actId="20577"/>
        <pc:sldMkLst>
          <pc:docMk/>
          <pc:sldMk cId="2844568295" sldId="1150"/>
        </pc:sldMkLst>
        <pc:spChg chg="mod">
          <ac:chgData name="Joel Demarty" userId="dd42415db0bb8f36" providerId="LiveId" clId="{5DA944C2-DD02-4A41-A59E-B798DBC708DE}" dt="2021-02-18T20:42:30.447" v="3" actId="20577"/>
          <ac:spMkLst>
            <pc:docMk/>
            <pc:sldMk cId="2844568295" sldId="1150"/>
            <ac:spMk id="134" creationId="{00000000-0000-0000-0000-000000000000}"/>
          </ac:spMkLst>
        </pc:spChg>
        <pc:spChg chg="mod">
          <ac:chgData name="Joel Demarty" userId="dd42415db0bb8f36" providerId="LiveId" clId="{5DA944C2-DD02-4A41-A59E-B798DBC708DE}" dt="2021-02-18T20:41:58.781" v="1" actId="20577"/>
          <ac:spMkLst>
            <pc:docMk/>
            <pc:sldMk cId="2844568295" sldId="1150"/>
            <ac:spMk id="147" creationId="{00000000-0000-0000-0000-000000000000}"/>
          </ac:spMkLst>
        </pc:spChg>
      </pc:sldChg>
      <pc:sldChg chg="modSp mod">
        <pc:chgData name="Joel Demarty" userId="dd42415db0bb8f36" providerId="LiveId" clId="{5DA944C2-DD02-4A41-A59E-B798DBC708DE}" dt="2021-02-19T07:29:44.468" v="332" actId="115"/>
        <pc:sldMkLst>
          <pc:docMk/>
          <pc:sldMk cId="1077671509" sldId="1203"/>
        </pc:sldMkLst>
        <pc:spChg chg="mod">
          <ac:chgData name="Joel Demarty" userId="dd42415db0bb8f36" providerId="LiveId" clId="{5DA944C2-DD02-4A41-A59E-B798DBC708DE}" dt="2021-02-18T20:51:04.473" v="5"/>
          <ac:spMkLst>
            <pc:docMk/>
            <pc:sldMk cId="1077671509" sldId="1203"/>
            <ac:spMk id="8" creationId="{00000000-0000-0000-0000-000000000000}"/>
          </ac:spMkLst>
        </pc:spChg>
        <pc:spChg chg="mod">
          <ac:chgData name="Joel Demarty" userId="dd42415db0bb8f36" providerId="LiveId" clId="{5DA944C2-DD02-4A41-A59E-B798DBC708DE}" dt="2021-02-19T07:29:44.468" v="332" actId="115"/>
          <ac:spMkLst>
            <pc:docMk/>
            <pc:sldMk cId="1077671509" sldId="1203"/>
            <ac:spMk id="9" creationId="{00000000-0000-0000-0000-000000000000}"/>
          </ac:spMkLst>
        </pc:spChg>
        <pc:spChg chg="mod">
          <ac:chgData name="Joel Demarty" userId="dd42415db0bb8f36" providerId="LiveId" clId="{5DA944C2-DD02-4A41-A59E-B798DBC708DE}" dt="2021-02-19T07:29:35.105" v="330" actId="20577"/>
          <ac:spMkLst>
            <pc:docMk/>
            <pc:sldMk cId="1077671509" sldId="1203"/>
            <ac:spMk id="12" creationId="{00000000-0000-0000-0000-000000000000}"/>
          </ac:spMkLst>
        </pc:spChg>
      </pc:sldChg>
      <pc:sldChg chg="addSp delSp modSp mod">
        <pc:chgData name="Joel Demarty" userId="dd42415db0bb8f36" providerId="LiveId" clId="{5DA944C2-DD02-4A41-A59E-B798DBC708DE}" dt="2021-02-19T07:26:53.646" v="314" actId="20577"/>
        <pc:sldMkLst>
          <pc:docMk/>
          <pc:sldMk cId="1180291396" sldId="1204"/>
        </pc:sldMkLst>
        <pc:spChg chg="mod">
          <ac:chgData name="Joel Demarty" userId="dd42415db0bb8f36" providerId="LiveId" clId="{5DA944C2-DD02-4A41-A59E-B798DBC708DE}" dt="2021-02-19T07:26:53.646" v="314" actId="20577"/>
          <ac:spMkLst>
            <pc:docMk/>
            <pc:sldMk cId="1180291396" sldId="1204"/>
            <ac:spMk id="9" creationId="{00000000-0000-0000-0000-000000000000}"/>
          </ac:spMkLst>
        </pc:spChg>
        <pc:spChg chg="add del">
          <ac:chgData name="Joel Demarty" userId="dd42415db0bb8f36" providerId="LiveId" clId="{5DA944C2-DD02-4A41-A59E-B798DBC708DE}" dt="2021-02-19T07:26:53.141" v="313" actId="478"/>
          <ac:spMkLst>
            <pc:docMk/>
            <pc:sldMk cId="1180291396" sldId="1204"/>
            <ac:spMk id="14" creationId="{00000000-0000-0000-0000-000000000000}"/>
          </ac:spMkLst>
        </pc:spChg>
      </pc:sldChg>
      <pc:sldChg chg="delSp modSp mod">
        <pc:chgData name="Joel Demarty" userId="dd42415db0bb8f36" providerId="LiveId" clId="{5DA944C2-DD02-4A41-A59E-B798DBC708DE}" dt="2021-02-19T07:28:55.895" v="326" actId="947"/>
        <pc:sldMkLst>
          <pc:docMk/>
          <pc:sldMk cId="949787045" sldId="1207"/>
        </pc:sldMkLst>
        <pc:spChg chg="mod">
          <ac:chgData name="Joel Demarty" userId="dd42415db0bb8f36" providerId="LiveId" clId="{5DA944C2-DD02-4A41-A59E-B798DBC708DE}" dt="2021-02-19T07:06:20.863" v="31" actId="20577"/>
          <ac:spMkLst>
            <pc:docMk/>
            <pc:sldMk cId="949787045" sldId="1207"/>
            <ac:spMk id="8" creationId="{00000000-0000-0000-0000-000000000000}"/>
          </ac:spMkLst>
        </pc:spChg>
        <pc:spChg chg="mod">
          <ac:chgData name="Joel Demarty" userId="dd42415db0bb8f36" providerId="LiveId" clId="{5DA944C2-DD02-4A41-A59E-B798DBC708DE}" dt="2021-02-19T07:28:55.895" v="326" actId="947"/>
          <ac:spMkLst>
            <pc:docMk/>
            <pc:sldMk cId="949787045" sldId="1207"/>
            <ac:spMk id="11" creationId="{00000000-0000-0000-0000-000000000000}"/>
          </ac:spMkLst>
        </pc:spChg>
        <pc:spChg chg="mod">
          <ac:chgData name="Joel Demarty" userId="dd42415db0bb8f36" providerId="LiveId" clId="{5DA944C2-DD02-4A41-A59E-B798DBC708DE}" dt="2021-02-19T07:23:35.717" v="301" actId="20577"/>
          <ac:spMkLst>
            <pc:docMk/>
            <pc:sldMk cId="949787045" sldId="1207"/>
            <ac:spMk id="12" creationId="{00000000-0000-0000-0000-000000000000}"/>
          </ac:spMkLst>
        </pc:spChg>
        <pc:spChg chg="del">
          <ac:chgData name="Joel Demarty" userId="dd42415db0bb8f36" providerId="LiveId" clId="{5DA944C2-DD02-4A41-A59E-B798DBC708DE}" dt="2021-02-19T07:07:56.689" v="46" actId="478"/>
          <ac:spMkLst>
            <pc:docMk/>
            <pc:sldMk cId="949787045" sldId="1207"/>
            <ac:spMk id="18" creationId="{00000000-0000-0000-0000-000000000000}"/>
          </ac:spMkLst>
        </pc:spChg>
      </pc:sldChg>
      <pc:sldChg chg="delSp modSp mod">
        <pc:chgData name="Joel Demarty" userId="dd42415db0bb8f36" providerId="LiveId" clId="{5DA944C2-DD02-4A41-A59E-B798DBC708DE}" dt="2021-02-19T07:29:12.475" v="329" actId="113"/>
        <pc:sldMkLst>
          <pc:docMk/>
          <pc:sldMk cId="4008310345" sldId="1208"/>
        </pc:sldMkLst>
        <pc:spChg chg="mod">
          <ac:chgData name="Joel Demarty" userId="dd42415db0bb8f36" providerId="LiveId" clId="{5DA944C2-DD02-4A41-A59E-B798DBC708DE}" dt="2021-02-19T07:06:27.083" v="38" actId="20577"/>
          <ac:spMkLst>
            <pc:docMk/>
            <pc:sldMk cId="4008310345" sldId="1208"/>
            <ac:spMk id="6" creationId="{00000000-0000-0000-0000-000000000000}"/>
          </ac:spMkLst>
        </pc:spChg>
        <pc:spChg chg="mod">
          <ac:chgData name="Joel Demarty" userId="dd42415db0bb8f36" providerId="LiveId" clId="{5DA944C2-DD02-4A41-A59E-B798DBC708DE}" dt="2021-02-19T07:14:53.115" v="144" actId="20577"/>
          <ac:spMkLst>
            <pc:docMk/>
            <pc:sldMk cId="4008310345" sldId="1208"/>
            <ac:spMk id="8" creationId="{00000000-0000-0000-0000-000000000000}"/>
          </ac:spMkLst>
        </pc:spChg>
        <pc:spChg chg="mod">
          <ac:chgData name="Joel Demarty" userId="dd42415db0bb8f36" providerId="LiveId" clId="{5DA944C2-DD02-4A41-A59E-B798DBC708DE}" dt="2021-02-19T07:21:21.078" v="218" actId="207"/>
          <ac:spMkLst>
            <pc:docMk/>
            <pc:sldMk cId="4008310345" sldId="1208"/>
            <ac:spMk id="9" creationId="{00000000-0000-0000-0000-000000000000}"/>
          </ac:spMkLst>
        </pc:spChg>
        <pc:spChg chg="mod">
          <ac:chgData name="Joel Demarty" userId="dd42415db0bb8f36" providerId="LiveId" clId="{5DA944C2-DD02-4A41-A59E-B798DBC708DE}" dt="2021-02-19T07:24:11.933" v="309" actId="20577"/>
          <ac:spMkLst>
            <pc:docMk/>
            <pc:sldMk cId="4008310345" sldId="1208"/>
            <ac:spMk id="10" creationId="{00000000-0000-0000-0000-000000000000}"/>
          </ac:spMkLst>
        </pc:spChg>
        <pc:spChg chg="del">
          <ac:chgData name="Joel Demarty" userId="dd42415db0bb8f36" providerId="LiveId" clId="{5DA944C2-DD02-4A41-A59E-B798DBC708DE}" dt="2021-02-19T07:06:30.307" v="39" actId="478"/>
          <ac:spMkLst>
            <pc:docMk/>
            <pc:sldMk cId="4008310345" sldId="1208"/>
            <ac:spMk id="11" creationId="{00000000-0000-0000-0000-000000000000}"/>
          </ac:spMkLst>
        </pc:spChg>
        <pc:spChg chg="mod">
          <ac:chgData name="Joel Demarty" userId="dd42415db0bb8f36" providerId="LiveId" clId="{5DA944C2-DD02-4A41-A59E-B798DBC708DE}" dt="2021-02-19T07:29:12.475" v="329" actId="113"/>
          <ac:spMkLst>
            <pc:docMk/>
            <pc:sldMk cId="4008310345" sldId="1208"/>
            <ac:spMk id="16"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83DF5-A733-406C-A8A8-DB5B6067414A}"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85249-64B7-45C2-912F-D0AEF6F283D1}" type="slidenum">
              <a:rPr lang="en-US" smtClean="0"/>
              <a:t>‹#›</a:t>
            </a:fld>
            <a:endParaRPr lang="en-US"/>
          </a:p>
        </p:txBody>
      </p:sp>
    </p:spTree>
    <p:extLst>
      <p:ext uri="{BB962C8B-B14F-4D97-AF65-F5344CB8AC3E}">
        <p14:creationId xmlns:p14="http://schemas.microsoft.com/office/powerpoint/2010/main" val="272645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Key messages:</a:t>
            </a:r>
          </a:p>
          <a:p>
            <a:pPr marL="171450" indent="-171450">
              <a:buFontTx/>
              <a:buChar char="-"/>
            </a:pPr>
            <a:r>
              <a:rPr lang="en-US" smtClean="0"/>
              <a:t>Our 20 yrs experience and evolution of products with EP, and now</a:t>
            </a:r>
            <a:r>
              <a:rPr lang="en-US" baseline="0" smtClean="0"/>
              <a:t> we arrives at a phase of EP on optimized platform, where:</a:t>
            </a:r>
          </a:p>
          <a:p>
            <a:pPr marL="171450" indent="-171450">
              <a:buFontTx/>
              <a:buChar char="-"/>
            </a:pPr>
            <a:endParaRPr lang="en-US" baseline="0" smtClean="0"/>
          </a:p>
          <a:p>
            <a:pPr marL="171450" lvl="0" indent="-171450">
              <a:buFont typeface="Arial" panose="020B0604020202020204" pitchFamily="34" charset="0"/>
              <a:buChar char="•"/>
            </a:pPr>
            <a:r>
              <a:rPr lang="en-US" sz="1200" smtClean="0">
                <a:solidFill>
                  <a:schemeClr val="tx2"/>
                </a:solidFill>
              </a:rPr>
              <a:t>Efficient embedded systems</a:t>
            </a:r>
          </a:p>
          <a:p>
            <a:pPr marL="171450" lvl="0" indent="-171450">
              <a:buFont typeface="Arial" panose="020B0604020202020204" pitchFamily="34" charset="0"/>
              <a:buChar char="•"/>
            </a:pPr>
            <a:r>
              <a:rPr lang="en-US" sz="1200" smtClean="0">
                <a:solidFill>
                  <a:schemeClr val="tx2"/>
                </a:solidFill>
              </a:rPr>
              <a:t>Best leverage of system resources</a:t>
            </a:r>
          </a:p>
          <a:p>
            <a:pPr marL="171450" lvl="0" indent="-171450">
              <a:buFont typeface="Arial" panose="020B0604020202020204" pitchFamily="34" charset="0"/>
              <a:buChar char="•"/>
            </a:pPr>
            <a:r>
              <a:rPr lang="en-US" sz="1200" smtClean="0">
                <a:solidFill>
                  <a:schemeClr val="tx2"/>
                </a:solidFill>
              </a:rPr>
              <a:t>Highly integrated applications</a:t>
            </a:r>
          </a:p>
          <a:p>
            <a:pPr marL="171450" lvl="0" indent="-171450">
              <a:buFont typeface="Arial" panose="020B0604020202020204" pitchFamily="34" charset="0"/>
              <a:buChar char="•"/>
            </a:pPr>
            <a:r>
              <a:rPr lang="en-US" sz="1200" smtClean="0">
                <a:solidFill>
                  <a:schemeClr val="tx2"/>
                </a:solidFill>
              </a:rPr>
              <a:t>Tying in sensors and other peripherals</a:t>
            </a:r>
          </a:p>
          <a:p>
            <a:pPr marL="171450" indent="-171450">
              <a:buFontTx/>
              <a:buChar char="-"/>
            </a:pPr>
            <a:endParaRPr lang="en-US"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1885249-64B7-45C2-912F-D0AEF6F283D1}" type="slidenum">
              <a:rPr lang="en-US" smtClean="0"/>
              <a:t>2</a:t>
            </a:fld>
            <a:endParaRPr lang="en-US"/>
          </a:p>
        </p:txBody>
      </p:sp>
    </p:spTree>
    <p:extLst>
      <p:ext uri="{BB962C8B-B14F-4D97-AF65-F5344CB8AC3E}">
        <p14:creationId xmlns:p14="http://schemas.microsoft.com/office/powerpoint/2010/main" val="1842167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mtClean="0"/>
              <a:t>Cinterion</a:t>
            </a:r>
            <a:r>
              <a:rPr lang="en-SG" baseline="0" smtClean="0"/>
              <a:t> EP allows the Customers’ application to be placed inside the module itself, and allows application to access/use the module on-board resources, such as its memory, GNSS, interfaces and security.</a:t>
            </a:r>
          </a:p>
          <a:p>
            <a:r>
              <a:rPr lang="en-SG" baseline="0" smtClean="0"/>
              <a:t>Thales also provide a unique SDK to develop the application.</a:t>
            </a:r>
            <a:endParaRPr lang="en-SG"/>
          </a:p>
        </p:txBody>
      </p:sp>
      <p:sp>
        <p:nvSpPr>
          <p:cNvPr id="4" name="Slide Number Placeholder 3"/>
          <p:cNvSpPr>
            <a:spLocks noGrp="1"/>
          </p:cNvSpPr>
          <p:nvPr>
            <p:ph type="sldNum" sz="quarter" idx="10"/>
          </p:nvPr>
        </p:nvSpPr>
        <p:spPr/>
        <p:txBody>
          <a:bodyPr/>
          <a:lstStyle/>
          <a:p>
            <a:fld id="{21885249-64B7-45C2-912F-D0AEF6F283D1}" type="slidenum">
              <a:rPr lang="en-US" smtClean="0"/>
              <a:t>3</a:t>
            </a:fld>
            <a:endParaRPr lang="en-US"/>
          </a:p>
        </p:txBody>
      </p:sp>
    </p:spTree>
    <p:extLst>
      <p:ext uri="{BB962C8B-B14F-4D97-AF65-F5344CB8AC3E}">
        <p14:creationId xmlns:p14="http://schemas.microsoft.com/office/powerpoint/2010/main" val="1519349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Thales EP has 3 main</a:t>
            </a:r>
            <a:r>
              <a:rPr lang="en-US" baseline="0" smtClean="0"/>
              <a:t> elements: EP itself, SDK and IoT Suite to do the OTA application update, encapsulated by Thales security framework</a:t>
            </a:r>
            <a:endParaRPr lang="en-US" dirty="0"/>
          </a:p>
        </p:txBody>
      </p:sp>
      <p:sp>
        <p:nvSpPr>
          <p:cNvPr id="4" name="Slide Number Placeholder 3"/>
          <p:cNvSpPr>
            <a:spLocks noGrp="1"/>
          </p:cNvSpPr>
          <p:nvPr>
            <p:ph type="sldNum" sz="quarter" idx="10"/>
          </p:nvPr>
        </p:nvSpPr>
        <p:spPr/>
        <p:txBody>
          <a:bodyPr/>
          <a:lstStyle/>
          <a:p>
            <a:fld id="{21885249-64B7-45C2-912F-D0AEF6F283D1}" type="slidenum">
              <a:rPr lang="en-US" smtClean="0"/>
              <a:t>4</a:t>
            </a:fld>
            <a:endParaRPr lang="en-US"/>
          </a:p>
        </p:txBody>
      </p:sp>
    </p:spTree>
    <p:extLst>
      <p:ext uri="{BB962C8B-B14F-4D97-AF65-F5344CB8AC3E}">
        <p14:creationId xmlns:p14="http://schemas.microsoft.com/office/powerpoint/2010/main" val="292047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With semicond</a:t>
            </a:r>
            <a:r>
              <a:rPr lang="en-US" baseline="0" smtClean="0"/>
              <a:t> supply issues nowadays, the role of EP has become more and more visible and critical</a:t>
            </a:r>
            <a:endParaRPr lang="en-US" baseline="0" dirty="0"/>
          </a:p>
          <a:p>
            <a:r>
              <a:rPr lang="en-US" baseline="0" smtClean="0"/>
              <a:t>In the next slides, my colleague Jacques will present ‘why Thales SDK?’, what are the differences vs other module vendors?</a:t>
            </a:r>
          </a:p>
        </p:txBody>
      </p:sp>
      <p:sp>
        <p:nvSpPr>
          <p:cNvPr id="4" name="Slide Number Placeholder 3"/>
          <p:cNvSpPr>
            <a:spLocks noGrp="1"/>
          </p:cNvSpPr>
          <p:nvPr>
            <p:ph type="sldNum" sz="quarter" idx="10"/>
          </p:nvPr>
        </p:nvSpPr>
        <p:spPr/>
        <p:txBody>
          <a:bodyPr/>
          <a:lstStyle/>
          <a:p>
            <a:fld id="{21885249-64B7-45C2-912F-D0AEF6F283D1}" type="slidenum">
              <a:rPr lang="en-US" smtClean="0"/>
              <a:t>5</a:t>
            </a:fld>
            <a:endParaRPr lang="en-US"/>
          </a:p>
        </p:txBody>
      </p:sp>
    </p:spTree>
    <p:extLst>
      <p:ext uri="{BB962C8B-B14F-4D97-AF65-F5344CB8AC3E}">
        <p14:creationId xmlns:p14="http://schemas.microsoft.com/office/powerpoint/2010/main" val="242543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85249-64B7-45C2-912F-D0AEF6F283D1}" type="slidenum">
              <a:rPr lang="en-US" smtClean="0"/>
              <a:t>12</a:t>
            </a:fld>
            <a:endParaRPr lang="en-US"/>
          </a:p>
        </p:txBody>
      </p:sp>
    </p:spTree>
    <p:extLst>
      <p:ext uri="{BB962C8B-B14F-4D97-AF65-F5344CB8AC3E}">
        <p14:creationId xmlns:p14="http://schemas.microsoft.com/office/powerpoint/2010/main" val="2377973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85249-64B7-45C2-912F-D0AEF6F283D1}" type="slidenum">
              <a:rPr lang="en-US" smtClean="0"/>
              <a:t>13</a:t>
            </a:fld>
            <a:endParaRPr lang="en-US"/>
          </a:p>
        </p:txBody>
      </p:sp>
    </p:spTree>
    <p:extLst>
      <p:ext uri="{BB962C8B-B14F-4D97-AF65-F5344CB8AC3E}">
        <p14:creationId xmlns:p14="http://schemas.microsoft.com/office/powerpoint/2010/main" val="450376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85249-64B7-45C2-912F-D0AEF6F283D1}" type="slidenum">
              <a:rPr lang="en-US" smtClean="0"/>
              <a:t>14</a:t>
            </a:fld>
            <a:endParaRPr lang="en-US"/>
          </a:p>
        </p:txBody>
      </p:sp>
    </p:spTree>
    <p:extLst>
      <p:ext uri="{BB962C8B-B14F-4D97-AF65-F5344CB8AC3E}">
        <p14:creationId xmlns:p14="http://schemas.microsoft.com/office/powerpoint/2010/main" val="2271988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85249-64B7-45C2-912F-D0AEF6F283D1}" type="slidenum">
              <a:rPr lang="en-US" smtClean="0"/>
              <a:t>16</a:t>
            </a:fld>
            <a:endParaRPr lang="en-US"/>
          </a:p>
        </p:txBody>
      </p:sp>
    </p:spTree>
    <p:extLst>
      <p:ext uri="{BB962C8B-B14F-4D97-AF65-F5344CB8AC3E}">
        <p14:creationId xmlns:p14="http://schemas.microsoft.com/office/powerpoint/2010/main" val="2719128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835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Slide Title - Group">
    <p:spTree>
      <p:nvGrpSpPr>
        <p:cNvPr id="1" name=""/>
        <p:cNvGrpSpPr/>
        <p:nvPr/>
      </p:nvGrpSpPr>
      <p:grpSpPr>
        <a:xfrm>
          <a:off x="0" y="0"/>
          <a:ext cx="0" cy="0"/>
          <a:chOff x="0" y="0"/>
          <a:chExt cx="0" cy="0"/>
        </a:xfrm>
      </p:grpSpPr>
      <p:sp>
        <p:nvSpPr>
          <p:cNvPr id="24" name="Freeform 47"/>
          <p:cNvSpPr>
            <a:spLocks/>
          </p:cNvSpPr>
          <p:nvPr userDrawn="1"/>
        </p:nvSpPr>
        <p:spPr bwMode="auto">
          <a:xfrm>
            <a:off x="5210047" y="-17672"/>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pPr defTabSz="457178"/>
            <a:endParaRPr lang="en-GB" sz="1350" dirty="0">
              <a:solidFill>
                <a:srgbClr val="212121"/>
              </a:solidFill>
            </a:endParaRPr>
          </a:p>
        </p:txBody>
      </p:sp>
      <p:sp>
        <p:nvSpPr>
          <p:cNvPr id="12" name="Rectangle 1"/>
          <p:cNvSpPr/>
          <p:nvPr userDrawn="1"/>
        </p:nvSpPr>
        <p:spPr bwMode="auto">
          <a:xfrm>
            <a:off x="5501412" y="-9405"/>
            <a:ext cx="3643416" cy="5159255"/>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 name="connsiteX0" fmla="*/ 1703561 w 3642587"/>
              <a:gd name="connsiteY0" fmla="*/ 0 h 5159255"/>
              <a:gd name="connsiteX1" fmla="*/ 3642587 w 3642587"/>
              <a:gd name="connsiteY1" fmla="*/ 9405 h 5159255"/>
              <a:gd name="connsiteX2" fmla="*/ 3642587 w 3642587"/>
              <a:gd name="connsiteY2" fmla="*/ 5152905 h 5159255"/>
              <a:gd name="connsiteX3" fmla="*/ 105637 w 3642587"/>
              <a:gd name="connsiteY3" fmla="*/ 5159255 h 5159255"/>
              <a:gd name="connsiteX4" fmla="*/ 1703561 w 3642587"/>
              <a:gd name="connsiteY4" fmla="*/ 0 h 5159255"/>
              <a:gd name="connsiteX0" fmla="*/ 1703561 w 3642587"/>
              <a:gd name="connsiteY0" fmla="*/ 0 h 5159255"/>
              <a:gd name="connsiteX1" fmla="*/ 3633961 w 3642587"/>
              <a:gd name="connsiteY1" fmla="*/ 2936 h 5159255"/>
              <a:gd name="connsiteX2" fmla="*/ 3642587 w 3642587"/>
              <a:gd name="connsiteY2" fmla="*/ 5152905 h 5159255"/>
              <a:gd name="connsiteX3" fmla="*/ 105637 w 3642587"/>
              <a:gd name="connsiteY3" fmla="*/ 5159255 h 5159255"/>
              <a:gd name="connsiteX4" fmla="*/ 1703561 w 3642587"/>
              <a:gd name="connsiteY4" fmla="*/ 0 h 5159255"/>
              <a:gd name="connsiteX0" fmla="*/ 1703561 w 3643416"/>
              <a:gd name="connsiteY0" fmla="*/ 0 h 5159255"/>
              <a:gd name="connsiteX1" fmla="*/ 3642587 w 3643416"/>
              <a:gd name="connsiteY1" fmla="*/ 2936 h 5159255"/>
              <a:gd name="connsiteX2" fmla="*/ 3642587 w 3643416"/>
              <a:gd name="connsiteY2" fmla="*/ 5152905 h 5159255"/>
              <a:gd name="connsiteX3" fmla="*/ 105637 w 3643416"/>
              <a:gd name="connsiteY3" fmla="*/ 5159255 h 5159255"/>
              <a:gd name="connsiteX4" fmla="*/ 1703561 w 3643416"/>
              <a:gd name="connsiteY4" fmla="*/ 0 h 515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416" h="5159255">
                <a:moveTo>
                  <a:pt x="1703561" y="0"/>
                </a:moveTo>
                <a:lnTo>
                  <a:pt x="3642587" y="2936"/>
                </a:lnTo>
                <a:cubicBezTo>
                  <a:pt x="3645462" y="1719592"/>
                  <a:pt x="3639712" y="3436249"/>
                  <a:pt x="3642587" y="5152905"/>
                </a:cubicBezTo>
                <a:lnTo>
                  <a:pt x="105637" y="5159255"/>
                </a:lnTo>
                <a:cubicBezTo>
                  <a:pt x="-373788" y="2698630"/>
                  <a:pt x="887586" y="796925"/>
                  <a:pt x="1703561"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68580" tIns="34290" rIns="68580" bIns="34290" numCol="1" rtlCol="0" anchor="t" anchorCtr="0" compatLnSpc="1">
            <a:prstTxWarp prst="textNoShape">
              <a:avLst/>
            </a:prstTxWarp>
          </a:bodyPr>
          <a:lstStyle/>
          <a:p>
            <a:pPr algn="ctr" defTabSz="457178"/>
            <a:endParaRPr lang="en-GB" sz="1350" dirty="0">
              <a:solidFill>
                <a:srgbClr val="212121"/>
              </a:solidFill>
            </a:endParaRPr>
          </a:p>
        </p:txBody>
      </p:sp>
      <p:sp>
        <p:nvSpPr>
          <p:cNvPr id="2" name="Titre 1"/>
          <p:cNvSpPr>
            <a:spLocks noGrp="1"/>
          </p:cNvSpPr>
          <p:nvPr>
            <p:ph type="ctrTitle" hasCustomPrompt="1"/>
          </p:nvPr>
        </p:nvSpPr>
        <p:spPr>
          <a:xfrm>
            <a:off x="302051" y="1007217"/>
            <a:ext cx="4918023" cy="3190787"/>
          </a:xfrm>
        </p:spPr>
        <p:txBody>
          <a:bodyPr/>
          <a:lstStyle>
            <a:lvl1pPr algn="l">
              <a:defRPr sz="2600">
                <a:solidFill>
                  <a:schemeClr val="tx1">
                    <a:lumMod val="85000"/>
                    <a:lumOff val="15000"/>
                  </a:schemeClr>
                </a:solidFill>
              </a:defRPr>
            </a:lvl1pPr>
          </a:lstStyle>
          <a:p>
            <a:r>
              <a:rPr lang="en-GB" noProof="0" dirty="0"/>
              <a:t>Click to edit Master</a:t>
            </a:r>
            <a:br>
              <a:rPr lang="en-GB" noProof="0" dirty="0"/>
            </a:br>
            <a:r>
              <a:rPr lang="en-GB" noProof="0" dirty="0"/>
              <a:t>title style</a:t>
            </a:r>
          </a:p>
        </p:txBody>
      </p:sp>
      <p:sp>
        <p:nvSpPr>
          <p:cNvPr id="32" name="Sous-titre 2"/>
          <p:cNvSpPr>
            <a:spLocks noGrp="1"/>
          </p:cNvSpPr>
          <p:nvPr>
            <p:ph type="subTitle" idx="1" hasCustomPrompt="1"/>
          </p:nvPr>
        </p:nvSpPr>
        <p:spPr>
          <a:xfrm>
            <a:off x="302051" y="3134828"/>
            <a:ext cx="4918023" cy="307777"/>
          </a:xfrm>
          <a:prstGeom prst="rect">
            <a:avLst/>
          </a:prstGeom>
        </p:spPr>
        <p:txBody>
          <a:bodyPr anchor="t" anchorCtr="0">
            <a:spAutoFit/>
          </a:bodyPr>
          <a:lstStyle>
            <a:lvl1pPr marL="0" indent="0" algn="l">
              <a:lnSpc>
                <a:spcPct val="100000"/>
              </a:lnSpc>
              <a:spcBef>
                <a:spcPts val="0"/>
              </a:spcBef>
              <a:spcAft>
                <a:spcPts val="0"/>
              </a:spcAft>
              <a:buNone/>
              <a:defRPr sz="1400" b="0" cap="none" baseline="0">
                <a:solidFill>
                  <a:schemeClr val="tx1">
                    <a:lumMod val="75000"/>
                    <a:lumOff val="25000"/>
                  </a:schemeClr>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GB" noProof="0" dirty="0"/>
              <a:t>Click to edit master subtitle style</a:t>
            </a:r>
          </a:p>
        </p:txBody>
      </p:sp>
      <p:sp>
        <p:nvSpPr>
          <p:cNvPr id="11" name="Rectangle 1030"/>
          <p:cNvSpPr>
            <a:spLocks noChangeArrowheads="1"/>
          </p:cNvSpPr>
          <p:nvPr userDrawn="1"/>
        </p:nvSpPr>
        <p:spPr bwMode="auto">
          <a:xfrm>
            <a:off x="219121" y="4660093"/>
            <a:ext cx="2135461" cy="153446"/>
          </a:xfrm>
          <a:prstGeom prst="rect">
            <a:avLst/>
          </a:prstGeom>
          <a:noFill/>
          <a:ln>
            <a:noFill/>
          </a:ln>
          <a:effectLst/>
        </p:spPr>
        <p:txBody>
          <a:bodyPr tIns="0" bIns="0">
            <a:noAutofit/>
          </a:bodyPr>
          <a:lstStyle/>
          <a:p>
            <a:pPr defTabSz="457178"/>
            <a:r>
              <a:rPr lang="en-GB" sz="900" dirty="0">
                <a:solidFill>
                  <a:srgbClr val="212121"/>
                </a:solidFill>
              </a:rPr>
              <a:t>www.thalesgroup.com</a:t>
            </a:r>
          </a:p>
        </p:txBody>
      </p:sp>
      <p:sp>
        <p:nvSpPr>
          <p:cNvPr id="13" name="Demi-cadre 12"/>
          <p:cNvSpPr/>
          <p:nvPr userDrawn="1"/>
        </p:nvSpPr>
        <p:spPr bwMode="auto">
          <a:xfrm>
            <a:off x="302049" y="1448486"/>
            <a:ext cx="386164" cy="393963"/>
          </a:xfrm>
          <a:prstGeom prst="halfFrame">
            <a:avLst>
              <a:gd name="adj1" fmla="val 12269"/>
              <a:gd name="adj2" fmla="val 13535"/>
            </a:avLst>
          </a:prstGeom>
          <a:solidFill>
            <a:schemeClr val="bg2"/>
          </a:solidFill>
          <a:ln>
            <a:noFill/>
          </a:ln>
        </p:spPr>
        <p:txBody>
          <a:bodyPr vert="horz" wrap="square" lIns="91440" tIns="45720" rIns="91440" bIns="45720" numCol="1" rtlCol="0" anchor="t" anchorCtr="0" compatLnSpc="1">
            <a:prstTxWarp prst="textNoShape">
              <a:avLst/>
            </a:prstTxWarp>
          </a:bodyPr>
          <a:lstStyle/>
          <a:p>
            <a:pPr algn="ctr" defTabSz="457178"/>
            <a:endParaRPr lang="en-GB" sz="2400" dirty="0">
              <a:solidFill>
                <a:srgbClr val="212121"/>
              </a:solidFill>
            </a:endParaRPr>
          </a:p>
        </p:txBody>
      </p:sp>
      <p:sp>
        <p:nvSpPr>
          <p:cNvPr id="15" name="ZoneTexte 11"/>
          <p:cNvSpPr txBox="1">
            <a:spLocks noChangeArrowheads="1"/>
          </p:cNvSpPr>
          <p:nvPr userDrawn="1"/>
        </p:nvSpPr>
        <p:spPr bwMode="auto">
          <a:xfrm>
            <a:off x="3265807" y="4643171"/>
            <a:ext cx="1206500" cy="170368"/>
          </a:xfrm>
          <a:prstGeom prst="rect">
            <a:avLst/>
          </a:prstGeom>
          <a:solidFill>
            <a:schemeClr val="bg1">
              <a:alpha val="50000"/>
            </a:schemeClr>
          </a:solidFill>
          <a:ln w="6350">
            <a:noFill/>
            <a:miter lim="800000"/>
            <a:headEnd/>
            <a:tailEnd/>
          </a:ln>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defTabSz="457178" eaLnBrk="1" hangingPunct="1">
              <a:defRPr/>
            </a:pPr>
            <a:r>
              <a:rPr lang="en-GB" sz="500" dirty="0">
                <a:solidFill>
                  <a:prstClr val="white">
                    <a:lumMod val="65000"/>
                  </a:prstClr>
                </a:solidFill>
                <a:latin typeface="Arial" charset="0"/>
              </a:rPr>
              <a:t>THALES GROUP </a:t>
            </a:r>
            <a:r>
              <a:rPr lang="en-GB" sz="500" dirty="0" smtClean="0">
                <a:solidFill>
                  <a:prstClr val="white">
                    <a:lumMod val="65000"/>
                  </a:prstClr>
                </a:solidFill>
                <a:latin typeface="Arial" charset="0"/>
              </a:rPr>
              <a:t>OPEN</a:t>
            </a:r>
            <a:endParaRPr lang="en-GB" sz="500" dirty="0">
              <a:solidFill>
                <a:prstClr val="white">
                  <a:lumMod val="65000"/>
                </a:prstClr>
              </a:solidFill>
              <a:latin typeface="Arial" charset="0"/>
            </a:endParaRPr>
          </a:p>
        </p:txBody>
      </p:sp>
      <p:sp>
        <p:nvSpPr>
          <p:cNvPr id="14" name="Rectangle 36"/>
          <p:cNvSpPr>
            <a:spLocks noChangeArrowheads="1"/>
          </p:cNvSpPr>
          <p:nvPr userDrawn="1"/>
        </p:nvSpPr>
        <p:spPr bwMode="auto">
          <a:xfrm>
            <a:off x="302049" y="4911185"/>
            <a:ext cx="4115646" cy="147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defTabSz="914355" eaLnBrk="0" fontAlgn="base" hangingPunct="0">
              <a:lnSpc>
                <a:spcPct val="80000"/>
              </a:lnSpc>
              <a:spcAft>
                <a:spcPct val="0"/>
              </a:spcAft>
              <a:defRPr/>
            </a:pPr>
            <a:r>
              <a:rPr lang="en-GB" sz="600" dirty="0">
                <a:solidFill>
                  <a:srgbClr val="969696"/>
                </a:solidFill>
              </a:rPr>
              <a:t>This document may not be reproduced, modified, adapted, published, translated, in any way, in whole or in part or disclosed to a third party without the prior written consent of Thales  -  © Thales  2018 All rights reserved.</a:t>
            </a:r>
            <a:endParaRPr lang="en-GB" sz="700" dirty="0">
              <a:solidFill>
                <a:srgbClr val="606060"/>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5426" y="239857"/>
            <a:ext cx="2265610" cy="517853"/>
          </a:xfrm>
          <a:prstGeom prst="rect">
            <a:avLst/>
          </a:prstGeom>
        </p:spPr>
      </p:pic>
    </p:spTree>
    <p:extLst>
      <p:ext uri="{BB962C8B-B14F-4D97-AF65-F5344CB8AC3E}">
        <p14:creationId xmlns:p14="http://schemas.microsoft.com/office/powerpoint/2010/main" val="628592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2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el 6"/>
          <p:cNvSpPr>
            <a:spLocks noGrp="1"/>
          </p:cNvSpPr>
          <p:nvPr>
            <p:ph type="title"/>
          </p:nvPr>
        </p:nvSpPr>
        <p:spPr/>
        <p:txBody>
          <a:bodyPr/>
          <a:lstStyle>
            <a:lvl1pPr>
              <a:defRPr>
                <a:solidFill>
                  <a:schemeClr val="tx1"/>
                </a:solidFill>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10" name="Platshållare för sidfot 13"/>
          <p:cNvSpPr>
            <a:spLocks noGrp="1"/>
          </p:cNvSpPr>
          <p:nvPr>
            <p:ph type="ftr" sz="quarter" idx="3"/>
          </p:nvPr>
        </p:nvSpPr>
        <p:spPr>
          <a:xfrm>
            <a:off x="740048" y="4894116"/>
            <a:ext cx="2813769" cy="115416"/>
          </a:xfrm>
          <a:prstGeom prst="rect">
            <a:avLst/>
          </a:prstGeom>
        </p:spPr>
        <p:txBody>
          <a:bodyPr vert="horz" wrap="square" lIns="0" tIns="0" rIns="0" bIns="0" rtlCol="0" anchor="ctr">
            <a:spAutoFit/>
          </a:bodyPr>
          <a:lstStyle>
            <a:lvl1pPr algn="l">
              <a:defRPr sz="750">
                <a:solidFill>
                  <a:schemeClr val="tx1">
                    <a:tint val="75000"/>
                  </a:schemeClr>
                </a:solidFill>
                <a:latin typeface="Arial"/>
                <a:cs typeface="Arial"/>
              </a:defRPr>
            </a:lvl1pPr>
          </a:lstStyle>
          <a:p>
            <a:r>
              <a:rPr lang="en-US" dirty="0" smtClean="0">
                <a:solidFill>
                  <a:srgbClr val="2E2E2E">
                    <a:tint val="75000"/>
                  </a:srgbClr>
                </a:solidFill>
              </a:rPr>
              <a:t>Gemalto M2M, proprietary &amp; confidential</a:t>
            </a:r>
            <a:endParaRPr lang="en-US" dirty="0">
              <a:solidFill>
                <a:srgbClr val="2E2E2E">
                  <a:tint val="75000"/>
                </a:srgbClr>
              </a:solidFill>
            </a:endParaRPr>
          </a:p>
        </p:txBody>
      </p:sp>
      <p:sp>
        <p:nvSpPr>
          <p:cNvPr id="11" name="Platshållare för bildnummer 5"/>
          <p:cNvSpPr>
            <a:spLocks noGrp="1"/>
          </p:cNvSpPr>
          <p:nvPr>
            <p:ph type="sldNum" sz="quarter" idx="4"/>
          </p:nvPr>
        </p:nvSpPr>
        <p:spPr>
          <a:xfrm>
            <a:off x="275536" y="4894909"/>
            <a:ext cx="266700" cy="118430"/>
          </a:xfrm>
          <a:prstGeom prst="rect">
            <a:avLst/>
          </a:prstGeom>
        </p:spPr>
        <p:txBody>
          <a:bodyPr vert="horz" wrap="square" lIns="0" tIns="0" rIns="0" bIns="0" rtlCol="0" anchor="ctr">
            <a:spAutoFit/>
          </a:bodyPr>
          <a:lstStyle>
            <a:lvl1pPr algn="r">
              <a:defRPr lang="en-GB" sz="750" smtClean="0">
                <a:solidFill>
                  <a:schemeClr val="tx1">
                    <a:tint val="75000"/>
                  </a:schemeClr>
                </a:solidFill>
              </a:defRPr>
            </a:lvl1pPr>
          </a:lstStyle>
          <a:p>
            <a:fld id="{21DD069B-AC54-4A5D-8190-A1CB62E1E50C}" type="slidenum">
              <a:rPr>
                <a:solidFill>
                  <a:srgbClr val="2E2E2E">
                    <a:tint val="75000"/>
                  </a:srgbClr>
                </a:solidFill>
              </a:rPr>
              <a:pPr/>
              <a:t>‹#›</a:t>
            </a:fld>
            <a:endParaRPr dirty="0">
              <a:solidFill>
                <a:srgbClr val="2E2E2E">
                  <a:tint val="75000"/>
                </a:srgbClr>
              </a:solidFill>
            </a:endParaRPr>
          </a:p>
        </p:txBody>
      </p:sp>
    </p:spTree>
    <p:extLst>
      <p:ext uri="{BB962C8B-B14F-4D97-AF65-F5344CB8AC3E}">
        <p14:creationId xmlns:p14="http://schemas.microsoft.com/office/powerpoint/2010/main" val="372005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17"/>
        <p:cNvGrpSpPr/>
        <p:nvPr/>
      </p:nvGrpSpPr>
      <p:grpSpPr>
        <a:xfrm>
          <a:off x="0" y="0"/>
          <a:ext cx="0" cy="0"/>
          <a:chOff x="0" y="0"/>
          <a:chExt cx="0" cy="0"/>
        </a:xfrm>
      </p:grpSpPr>
      <p:sp>
        <p:nvSpPr>
          <p:cNvPr id="18" name="Google Shape;18;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1117435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 name="Google Shape;24;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3061592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838123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 name="Google Shape;36;p30"/>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7" name="Google Shape;37;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874594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3" name="Google Shape;43;p31"/>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 name="Google Shape;44;p31"/>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5" name="Google Shape;45;p31"/>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6" name="Google Shape;46;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1383330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omente título" type="titleOnly">
  <p:cSld name="Somente título">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3645346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54"/>
        <p:cNvGrpSpPr/>
        <p:nvPr/>
      </p:nvGrpSpPr>
      <p:grpSpPr>
        <a:xfrm>
          <a:off x="0" y="0"/>
          <a:ext cx="0" cy="0"/>
          <a:chOff x="0" y="0"/>
          <a:chExt cx="0" cy="0"/>
        </a:xfrm>
      </p:grpSpPr>
      <p:sp>
        <p:nvSpPr>
          <p:cNvPr id="55" name="Google Shape;55;p33"/>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57" name="Google Shape;57;p33"/>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58" name="Google Shape;58;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2268846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m com Legenda" type="picTx">
  <p:cSld name="Imagem com Legenda">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4"/>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Google Shape;64;p34"/>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5" name="Google Shape;65;p3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3228968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e texto vertical" type="vertTx">
  <p:cSld name="Título e texto vertical">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5"/>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 name="Google Shape;71;p3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203528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7_Slide Title - Blank">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51" y="1007217"/>
            <a:ext cx="4918023" cy="3190787"/>
          </a:xfrm>
        </p:spPr>
        <p:txBody>
          <a:bodyPr/>
          <a:lstStyle>
            <a:lvl1pPr algn="l">
              <a:defRPr sz="2600">
                <a:solidFill>
                  <a:schemeClr val="tx1">
                    <a:lumMod val="85000"/>
                    <a:lumOff val="15000"/>
                  </a:schemeClr>
                </a:solidFill>
              </a:defRPr>
            </a:lvl1pPr>
          </a:lstStyle>
          <a:p>
            <a:r>
              <a:rPr lang="en-GB" noProof="0" dirty="0"/>
              <a:t>Click to edit Master</a:t>
            </a:r>
            <a:br>
              <a:rPr lang="en-GB" noProof="0" dirty="0"/>
            </a:br>
            <a:r>
              <a:rPr lang="en-GB" noProof="0" dirty="0"/>
              <a:t>title style</a:t>
            </a:r>
          </a:p>
        </p:txBody>
      </p:sp>
      <p:sp>
        <p:nvSpPr>
          <p:cNvPr id="24" name="Freeform 47"/>
          <p:cNvSpPr>
            <a:spLocks/>
          </p:cNvSpPr>
          <p:nvPr userDrawn="1"/>
        </p:nvSpPr>
        <p:spPr bwMode="auto">
          <a:xfrm>
            <a:off x="5210047" y="-17672"/>
            <a:ext cx="3946694" cy="5178844"/>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pPr defTabSz="457178"/>
            <a:endParaRPr lang="en-GB" sz="1350" dirty="0">
              <a:solidFill>
                <a:srgbClr val="212121"/>
              </a:solidFill>
            </a:endParaRPr>
          </a:p>
        </p:txBody>
      </p:sp>
      <p:sp>
        <p:nvSpPr>
          <p:cNvPr id="32" name="Sous-titre 2"/>
          <p:cNvSpPr>
            <a:spLocks noGrp="1"/>
          </p:cNvSpPr>
          <p:nvPr>
            <p:ph type="subTitle" idx="1" hasCustomPrompt="1"/>
          </p:nvPr>
        </p:nvSpPr>
        <p:spPr>
          <a:xfrm>
            <a:off x="302051" y="3134828"/>
            <a:ext cx="4918023" cy="307777"/>
          </a:xfrm>
          <a:prstGeom prst="rect">
            <a:avLst/>
          </a:prstGeom>
        </p:spPr>
        <p:txBody>
          <a:bodyPr anchor="t" anchorCtr="0">
            <a:spAutoFit/>
          </a:bodyPr>
          <a:lstStyle>
            <a:lvl1pPr marL="0" indent="0" algn="l">
              <a:lnSpc>
                <a:spcPct val="100000"/>
              </a:lnSpc>
              <a:spcBef>
                <a:spcPts val="0"/>
              </a:spcBef>
              <a:spcAft>
                <a:spcPts val="0"/>
              </a:spcAft>
              <a:buNone/>
              <a:defRPr sz="1400" b="0" cap="none" baseline="0">
                <a:solidFill>
                  <a:schemeClr val="bg2"/>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GB" noProof="0" dirty="0"/>
              <a:t>Click to edit master subtitle style</a:t>
            </a:r>
          </a:p>
        </p:txBody>
      </p:sp>
      <p:sp>
        <p:nvSpPr>
          <p:cNvPr id="10" name="Picture Placeholder 2"/>
          <p:cNvSpPr>
            <a:spLocks noGrp="1"/>
          </p:cNvSpPr>
          <p:nvPr>
            <p:ph type="pic" sz="quarter" idx="11" hasCustomPrompt="1"/>
          </p:nvPr>
        </p:nvSpPr>
        <p:spPr bwMode="auto">
          <a:xfrm>
            <a:off x="5501951" y="-9523"/>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p:spPr>
        <p:txBody>
          <a:bodyPr lIns="432000" anchor="ctr" anchorCtr="0"/>
          <a:lstStyle>
            <a:lvl1pPr marL="0" indent="0" algn="ctr">
              <a:buFontTx/>
              <a:buNone/>
              <a:defRPr b="0">
                <a:solidFill>
                  <a:schemeClr val="bg1"/>
                </a:solidFill>
              </a:defRPr>
            </a:lvl1pPr>
          </a:lstStyle>
          <a:p>
            <a:r>
              <a:rPr lang="en-GB" noProof="0" dirty="0"/>
              <a:t>Click icon to add image</a:t>
            </a:r>
            <a:br>
              <a:rPr lang="en-GB" noProof="0" dirty="0"/>
            </a:br>
            <a:r>
              <a:rPr lang="en-GB" noProof="0" dirty="0"/>
              <a:t>to placeholder</a:t>
            </a:r>
          </a:p>
        </p:txBody>
      </p:sp>
      <p:sp>
        <p:nvSpPr>
          <p:cNvPr id="13" name="Demi-cadre 12"/>
          <p:cNvSpPr/>
          <p:nvPr userDrawn="1"/>
        </p:nvSpPr>
        <p:spPr bwMode="auto">
          <a:xfrm>
            <a:off x="302049" y="1448486"/>
            <a:ext cx="386164" cy="393963"/>
          </a:xfrm>
          <a:prstGeom prst="halfFrame">
            <a:avLst>
              <a:gd name="adj1" fmla="val 12269"/>
              <a:gd name="adj2" fmla="val 13535"/>
            </a:avLst>
          </a:prstGeom>
          <a:solidFill>
            <a:schemeClr val="bg2"/>
          </a:solidFill>
          <a:ln>
            <a:noFill/>
          </a:ln>
        </p:spPr>
        <p:txBody>
          <a:bodyPr vert="horz" wrap="square" lIns="91440" tIns="45720" rIns="91440" bIns="45720" numCol="1" rtlCol="0" anchor="t" anchorCtr="0" compatLnSpc="1">
            <a:prstTxWarp prst="textNoShape">
              <a:avLst/>
            </a:prstTxWarp>
          </a:bodyPr>
          <a:lstStyle/>
          <a:p>
            <a:pPr algn="ctr" defTabSz="457178"/>
            <a:endParaRPr lang="en-GB" sz="2400" dirty="0">
              <a:solidFill>
                <a:srgbClr val="212121"/>
              </a:solidFill>
            </a:endParaRPr>
          </a:p>
        </p:txBody>
      </p:sp>
      <p:sp>
        <p:nvSpPr>
          <p:cNvPr id="12" name="Rectangle 1030"/>
          <p:cNvSpPr>
            <a:spLocks noChangeArrowheads="1"/>
          </p:cNvSpPr>
          <p:nvPr userDrawn="1"/>
        </p:nvSpPr>
        <p:spPr bwMode="auto">
          <a:xfrm>
            <a:off x="219121" y="4660093"/>
            <a:ext cx="2135461" cy="153446"/>
          </a:xfrm>
          <a:prstGeom prst="rect">
            <a:avLst/>
          </a:prstGeom>
          <a:noFill/>
          <a:ln>
            <a:noFill/>
          </a:ln>
          <a:effectLst/>
        </p:spPr>
        <p:txBody>
          <a:bodyPr tIns="0" bIns="0">
            <a:noAutofit/>
          </a:bodyPr>
          <a:lstStyle/>
          <a:p>
            <a:pPr defTabSz="457178"/>
            <a:r>
              <a:rPr lang="en-GB" sz="900" dirty="0">
                <a:solidFill>
                  <a:srgbClr val="212121"/>
                </a:solidFill>
              </a:rPr>
              <a:t>www.thalesgroup.com</a:t>
            </a:r>
          </a:p>
        </p:txBody>
      </p:sp>
      <p:sp>
        <p:nvSpPr>
          <p:cNvPr id="16" name="ZoneTexte 11"/>
          <p:cNvSpPr txBox="1">
            <a:spLocks noChangeArrowheads="1"/>
          </p:cNvSpPr>
          <p:nvPr userDrawn="1"/>
        </p:nvSpPr>
        <p:spPr bwMode="auto">
          <a:xfrm>
            <a:off x="3265807" y="4643171"/>
            <a:ext cx="1206500" cy="170368"/>
          </a:xfrm>
          <a:prstGeom prst="rect">
            <a:avLst/>
          </a:prstGeom>
          <a:solidFill>
            <a:schemeClr val="bg1">
              <a:alpha val="50000"/>
            </a:schemeClr>
          </a:solidFill>
          <a:ln w="6350">
            <a:noFill/>
            <a:miter lim="800000"/>
            <a:headEnd/>
            <a:tailEnd/>
          </a:ln>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defTabSz="457178" eaLnBrk="1" hangingPunct="1">
              <a:defRPr/>
            </a:pPr>
            <a:r>
              <a:rPr lang="en-GB" sz="500" dirty="0">
                <a:solidFill>
                  <a:prstClr val="white">
                    <a:lumMod val="65000"/>
                  </a:prstClr>
                </a:solidFill>
                <a:latin typeface="Arial" charset="0"/>
              </a:rPr>
              <a:t>THALES GROUP CONFIDENTIAL</a:t>
            </a:r>
          </a:p>
        </p:txBody>
      </p:sp>
      <p:sp>
        <p:nvSpPr>
          <p:cNvPr id="17" name="Rectangle 36"/>
          <p:cNvSpPr>
            <a:spLocks noChangeArrowheads="1"/>
          </p:cNvSpPr>
          <p:nvPr userDrawn="1"/>
        </p:nvSpPr>
        <p:spPr bwMode="auto">
          <a:xfrm>
            <a:off x="302049" y="4911185"/>
            <a:ext cx="4115646" cy="147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defTabSz="914355" eaLnBrk="0" fontAlgn="base" hangingPunct="0">
              <a:lnSpc>
                <a:spcPct val="80000"/>
              </a:lnSpc>
              <a:spcAft>
                <a:spcPct val="0"/>
              </a:spcAft>
              <a:defRPr/>
            </a:pPr>
            <a:r>
              <a:rPr lang="en-GB" sz="600" dirty="0">
                <a:solidFill>
                  <a:srgbClr val="969696"/>
                </a:solidFill>
              </a:rPr>
              <a:t>This document may not be reproduced, modified, adapted, published, translated, in any way, in whole or in part or disclosed to a third party without the prior written consent of Thales  -  © Thales  2018 All rights reserved.</a:t>
            </a:r>
            <a:endParaRPr lang="en-GB" sz="700" dirty="0">
              <a:solidFill>
                <a:srgbClr val="606060"/>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5426" y="239857"/>
            <a:ext cx="2265610" cy="517853"/>
          </a:xfrm>
          <a:prstGeom prst="rect">
            <a:avLst/>
          </a:prstGeom>
        </p:spPr>
      </p:pic>
    </p:spTree>
    <p:extLst>
      <p:ext uri="{BB962C8B-B14F-4D97-AF65-F5344CB8AC3E}">
        <p14:creationId xmlns:p14="http://schemas.microsoft.com/office/powerpoint/2010/main" val="2367207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Título e texto verticais">
    <p:spTree>
      <p:nvGrpSpPr>
        <p:cNvPr id="1" name="Shape 74"/>
        <p:cNvGrpSpPr/>
        <p:nvPr/>
      </p:nvGrpSpPr>
      <p:grpSpPr>
        <a:xfrm>
          <a:off x="0" y="0"/>
          <a:ext cx="0" cy="0"/>
          <a:chOff x="0" y="0"/>
          <a:chExt cx="0" cy="0"/>
        </a:xfrm>
      </p:grpSpPr>
      <p:sp>
        <p:nvSpPr>
          <p:cNvPr id="75" name="Google Shape;75;p36"/>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6"/>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7" name="Google Shape;77;p3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89809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1.7_Slide Title - Blank">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02051" y="1007217"/>
            <a:ext cx="4918023" cy="3190787"/>
          </a:xfrm>
        </p:spPr>
        <p:txBody>
          <a:bodyPr/>
          <a:lstStyle>
            <a:lvl1pPr algn="l">
              <a:defRPr sz="2600">
                <a:solidFill>
                  <a:schemeClr val="tx1">
                    <a:lumMod val="85000"/>
                    <a:lumOff val="15000"/>
                  </a:schemeClr>
                </a:solidFill>
              </a:defRPr>
            </a:lvl1pPr>
          </a:lstStyle>
          <a:p>
            <a:r>
              <a:rPr lang="en-GB" noProof="0" dirty="0"/>
              <a:t>Click to edit Master</a:t>
            </a:r>
            <a:br>
              <a:rPr lang="en-GB" noProof="0" dirty="0"/>
            </a:br>
            <a:r>
              <a:rPr lang="en-GB" noProof="0" dirty="0"/>
              <a:t>title style</a:t>
            </a:r>
          </a:p>
        </p:txBody>
      </p:sp>
      <p:sp>
        <p:nvSpPr>
          <p:cNvPr id="32" name="Sous-titre 2"/>
          <p:cNvSpPr>
            <a:spLocks noGrp="1"/>
          </p:cNvSpPr>
          <p:nvPr>
            <p:ph type="subTitle" idx="1" hasCustomPrompt="1"/>
          </p:nvPr>
        </p:nvSpPr>
        <p:spPr>
          <a:xfrm>
            <a:off x="302051" y="3134828"/>
            <a:ext cx="4918023" cy="307777"/>
          </a:xfrm>
          <a:prstGeom prst="rect">
            <a:avLst/>
          </a:prstGeom>
        </p:spPr>
        <p:txBody>
          <a:bodyPr anchor="t" anchorCtr="0">
            <a:spAutoFit/>
          </a:bodyPr>
          <a:lstStyle>
            <a:lvl1pPr marL="0" indent="0" algn="l">
              <a:lnSpc>
                <a:spcPct val="100000"/>
              </a:lnSpc>
              <a:spcBef>
                <a:spcPts val="0"/>
              </a:spcBef>
              <a:spcAft>
                <a:spcPts val="0"/>
              </a:spcAft>
              <a:buNone/>
              <a:defRPr sz="1400" b="0" cap="none" baseline="0">
                <a:solidFill>
                  <a:schemeClr val="bg2"/>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GB" noProof="0" dirty="0"/>
              <a:t>Click to edit master subtitle style</a:t>
            </a:r>
          </a:p>
        </p:txBody>
      </p:sp>
      <p:sp>
        <p:nvSpPr>
          <p:cNvPr id="10" name="Picture Placeholder 2"/>
          <p:cNvSpPr>
            <a:spLocks noGrp="1"/>
          </p:cNvSpPr>
          <p:nvPr>
            <p:ph type="pic" sz="quarter" idx="11" hasCustomPrompt="1"/>
          </p:nvPr>
        </p:nvSpPr>
        <p:spPr bwMode="auto">
          <a:xfrm>
            <a:off x="5501951" y="-9523"/>
            <a:ext cx="3647433" cy="5178425"/>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p:spPr>
        <p:txBody>
          <a:bodyPr lIns="432000" anchor="ctr" anchorCtr="0"/>
          <a:lstStyle>
            <a:lvl1pPr marL="0" indent="0" algn="ctr">
              <a:buFontTx/>
              <a:buNone/>
              <a:defRPr b="0">
                <a:solidFill>
                  <a:schemeClr val="bg1"/>
                </a:solidFill>
              </a:defRPr>
            </a:lvl1pPr>
          </a:lstStyle>
          <a:p>
            <a:r>
              <a:rPr lang="en-GB" noProof="0" dirty="0"/>
              <a:t>Click icon to add image</a:t>
            </a:r>
            <a:br>
              <a:rPr lang="en-GB" noProof="0" dirty="0"/>
            </a:br>
            <a:r>
              <a:rPr lang="en-GB" noProof="0" dirty="0"/>
              <a:t>to placeholder</a:t>
            </a:r>
          </a:p>
        </p:txBody>
      </p:sp>
      <p:sp>
        <p:nvSpPr>
          <p:cNvPr id="13" name="Demi-cadre 12"/>
          <p:cNvSpPr/>
          <p:nvPr userDrawn="1"/>
        </p:nvSpPr>
        <p:spPr bwMode="auto">
          <a:xfrm>
            <a:off x="302049" y="1448486"/>
            <a:ext cx="386164" cy="393963"/>
          </a:xfrm>
          <a:prstGeom prst="halfFrame">
            <a:avLst>
              <a:gd name="adj1" fmla="val 12269"/>
              <a:gd name="adj2" fmla="val 13535"/>
            </a:avLst>
          </a:prstGeom>
          <a:solidFill>
            <a:schemeClr val="bg2"/>
          </a:solidFill>
          <a:ln>
            <a:noFill/>
          </a:ln>
        </p:spPr>
        <p:txBody>
          <a:bodyPr vert="horz" wrap="square" lIns="91440" tIns="45720" rIns="91440" bIns="45720" numCol="1" rtlCol="0" anchor="t" anchorCtr="0" compatLnSpc="1">
            <a:prstTxWarp prst="textNoShape">
              <a:avLst/>
            </a:prstTxWarp>
          </a:bodyPr>
          <a:lstStyle/>
          <a:p>
            <a:pPr algn="ctr" defTabSz="457178"/>
            <a:endParaRPr lang="en-GB" sz="2400" dirty="0">
              <a:solidFill>
                <a:srgbClr val="212121"/>
              </a:solidFill>
            </a:endParaRPr>
          </a:p>
        </p:txBody>
      </p:sp>
    </p:spTree>
    <p:extLst>
      <p:ext uri="{BB962C8B-B14F-4D97-AF65-F5344CB8AC3E}">
        <p14:creationId xmlns:p14="http://schemas.microsoft.com/office/powerpoint/2010/main" val="2456722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GB" noProof="0" dirty="0"/>
              <a:t>Click to edit Master text styles</a:t>
            </a:r>
          </a:p>
        </p:txBody>
      </p:sp>
      <p:sp>
        <p:nvSpPr>
          <p:cNvPr id="3" name="Espace réservé du contenu 2"/>
          <p:cNvSpPr>
            <a:spLocks noGrp="1"/>
          </p:cNvSpPr>
          <p:nvPr>
            <p:ph idx="1" hasCustomPrompt="1"/>
          </p:nvPr>
        </p:nvSpPr>
        <p:spPr>
          <a:xfrm>
            <a:off x="266765" y="696542"/>
            <a:ext cx="8674683" cy="3934455"/>
          </a:xfrm>
          <a:prstGeom prst="rect">
            <a:avLst/>
          </a:prstGeom>
        </p:spPr>
        <p:txBody>
          <a:bodyPr/>
          <a:lstStyle>
            <a:lvl1pPr>
              <a:spcBef>
                <a:spcPts val="450"/>
              </a:spcBef>
              <a:spcAft>
                <a:spcPts val="525"/>
              </a:spcAft>
              <a:defRPr/>
            </a:lvl1pPr>
          </a:lstStyle>
          <a:p>
            <a:pPr lvl="0"/>
            <a:r>
              <a:rPr lang="en-GB" noProof="0" dirty="0"/>
              <a:t>Click to edit Master text styles</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649541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2"/>
                </a:solidFill>
              </a:defRPr>
            </a:lvl1pPr>
          </a:lstStyle>
          <a:p>
            <a:r>
              <a:rPr lang="en-GB" noProof="0" dirty="0"/>
              <a:t>Click to edit Master text styles</a:t>
            </a:r>
          </a:p>
        </p:txBody>
      </p:sp>
    </p:spTree>
    <p:extLst>
      <p:ext uri="{BB962C8B-B14F-4D97-AF65-F5344CB8AC3E}">
        <p14:creationId xmlns:p14="http://schemas.microsoft.com/office/powerpoint/2010/main" val="4065377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66765" y="1"/>
            <a:ext cx="8674683" cy="540000"/>
          </a:xfrm>
        </p:spPr>
        <p:txBody>
          <a:bodyPr/>
          <a:lstStyle>
            <a:lvl1pPr marL="0" marR="0" indent="0" algn="l" defTabSz="342884" rtl="0" eaLnBrk="1" fontAlgn="auto" latinLnBrk="0" hangingPunct="1">
              <a:lnSpc>
                <a:spcPct val="90000"/>
              </a:lnSpc>
              <a:spcBef>
                <a:spcPct val="0"/>
              </a:spcBef>
              <a:spcAft>
                <a:spcPts val="0"/>
              </a:spcAft>
              <a:buClrTx/>
              <a:buSzTx/>
              <a:buFontTx/>
              <a:buNone/>
              <a:tabLst/>
              <a:defRPr/>
            </a:lvl1pPr>
          </a:lstStyle>
          <a:p>
            <a:r>
              <a:rPr lang="en-GB" noProof="0" dirty="0"/>
              <a:t>Click to edit Master title style </a:t>
            </a:r>
          </a:p>
        </p:txBody>
      </p:sp>
      <p:sp>
        <p:nvSpPr>
          <p:cNvPr id="3" name="Espace réservé du contenu 2"/>
          <p:cNvSpPr>
            <a:spLocks noGrp="1"/>
          </p:cNvSpPr>
          <p:nvPr>
            <p:ph sz="half" idx="1" hasCustomPrompt="1"/>
          </p:nvPr>
        </p:nvSpPr>
        <p:spPr>
          <a:xfrm>
            <a:off x="457200" y="720929"/>
            <a:ext cx="4038600" cy="3917467"/>
          </a:xfrm>
          <a:prstGeom prst="rect">
            <a:avLst/>
          </a:prstGeom>
        </p:spPr>
        <p:txBody>
          <a:bodyPr/>
          <a:lstStyle>
            <a:lvl1pPr>
              <a:defRPr sz="1600"/>
            </a:lvl1pPr>
            <a:lvl2pPr>
              <a:defRPr sz="1400"/>
            </a:lvl2pPr>
            <a:lvl3pPr>
              <a:defRPr sz="1200"/>
            </a:lvl3pPr>
            <a:lvl4pPr>
              <a:defRPr sz="900"/>
            </a:lvl4pPr>
            <a:lvl5pPr>
              <a:defRPr sz="900"/>
            </a:lvl5pPr>
            <a:lvl6pPr>
              <a:defRPr sz="1350"/>
            </a:lvl6pPr>
            <a:lvl7pPr>
              <a:defRPr sz="1350"/>
            </a:lvl7pPr>
            <a:lvl8pPr>
              <a:defRPr sz="1350"/>
            </a:lvl8pPr>
            <a:lvl9pPr>
              <a:defRPr sz="1350"/>
            </a:lvl9pPr>
          </a:lstStyle>
          <a:p>
            <a:pPr lvl="0"/>
            <a:r>
              <a:rPr lang="en-GB" noProof="0" dirty="0"/>
              <a:t>Click to edit Master text styles</a:t>
            </a:r>
          </a:p>
          <a:p>
            <a:pPr lvl="1"/>
            <a:r>
              <a:rPr lang="en-GB" noProof="0" dirty="0"/>
              <a:t>Second level</a:t>
            </a:r>
          </a:p>
          <a:p>
            <a:pPr lvl="2"/>
            <a:r>
              <a:rPr lang="en-GB" noProof="0" dirty="0"/>
              <a:t>Third level</a:t>
            </a:r>
          </a:p>
        </p:txBody>
      </p:sp>
      <p:sp>
        <p:nvSpPr>
          <p:cNvPr id="4" name="Espace réservé du contenu 3"/>
          <p:cNvSpPr>
            <a:spLocks noGrp="1"/>
          </p:cNvSpPr>
          <p:nvPr>
            <p:ph sz="half" idx="2" hasCustomPrompt="1"/>
          </p:nvPr>
        </p:nvSpPr>
        <p:spPr>
          <a:xfrm>
            <a:off x="4648200" y="720929"/>
            <a:ext cx="4038600" cy="3917467"/>
          </a:xfrm>
          <a:prstGeom prst="rect">
            <a:avLst/>
          </a:prstGeom>
        </p:spPr>
        <p:txBody>
          <a:bodyPr/>
          <a:lstStyle>
            <a:lvl1pPr>
              <a:defRPr sz="1600"/>
            </a:lvl1pPr>
            <a:lvl2pPr>
              <a:defRPr sz="1400"/>
            </a:lvl2pPr>
            <a:lvl3pPr>
              <a:defRPr sz="1200"/>
            </a:lvl3pPr>
            <a:lvl4pPr>
              <a:defRPr sz="900"/>
            </a:lvl4pPr>
            <a:lvl5pPr>
              <a:defRPr sz="900"/>
            </a:lvl5pPr>
            <a:lvl6pPr>
              <a:defRPr sz="1350"/>
            </a:lvl6pPr>
            <a:lvl7pPr>
              <a:defRPr sz="1350"/>
            </a:lvl7pPr>
            <a:lvl8pPr>
              <a:defRPr sz="1350"/>
            </a:lvl8pPr>
            <a:lvl9pPr>
              <a:defRPr sz="1350"/>
            </a:lvl9pPr>
          </a:lstStyle>
          <a:p>
            <a:pPr lvl="0"/>
            <a:r>
              <a:rPr lang="en-GB" noProof="0" dirty="0"/>
              <a:t>Click to edit Master text styles</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485973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88939" y="1868455"/>
            <a:ext cx="8955061" cy="777932"/>
          </a:xfrm>
        </p:spPr>
        <p:txBody>
          <a:bodyPr/>
          <a:lstStyle>
            <a:lvl1pPr>
              <a:defRPr sz="3000">
                <a:solidFill>
                  <a:schemeClr val="tx2"/>
                </a:solidFill>
              </a:defRPr>
            </a:lvl1pPr>
          </a:lstStyle>
          <a:p>
            <a:r>
              <a:rPr lang="en-GB" noProof="0" dirty="0"/>
              <a:t>Click to edit Master text styles</a:t>
            </a:r>
          </a:p>
        </p:txBody>
      </p:sp>
      <p:sp>
        <p:nvSpPr>
          <p:cNvPr id="4" name="Rectangle 3"/>
          <p:cNvSpPr/>
          <p:nvPr userDrawn="1"/>
        </p:nvSpPr>
        <p:spPr bwMode="auto">
          <a:xfrm>
            <a:off x="2535" y="1868455"/>
            <a:ext cx="179406" cy="777932"/>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378"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noProof="0" dirty="0">
              <a:ln>
                <a:noFill/>
              </a:ln>
              <a:solidFill>
                <a:schemeClr val="accent4"/>
              </a:solidFill>
              <a:effectLst/>
              <a:latin typeface="Arial" charset="0"/>
              <a:cs typeface="Arial" charset="0"/>
            </a:endParaRPr>
          </a:p>
        </p:txBody>
      </p:sp>
      <p:sp>
        <p:nvSpPr>
          <p:cNvPr id="3" name="Rectangle 2"/>
          <p:cNvSpPr/>
          <p:nvPr userDrawn="1"/>
        </p:nvSpPr>
        <p:spPr>
          <a:xfrm>
            <a:off x="0" y="0"/>
            <a:ext cx="181941" cy="5784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45766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2"/>
          </a:solidFill>
          <a:ln>
            <a:solidFill>
              <a:srgbClr val="164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 name="TextBox 2"/>
          <p:cNvSpPr txBox="1"/>
          <p:nvPr userDrawn="1"/>
        </p:nvSpPr>
        <p:spPr>
          <a:xfrm>
            <a:off x="62982" y="2456029"/>
            <a:ext cx="9144000" cy="646331"/>
          </a:xfrm>
          <a:prstGeom prst="rect">
            <a:avLst/>
          </a:prstGeom>
          <a:noFill/>
        </p:spPr>
        <p:txBody>
          <a:bodyPr wrap="square" rtlCol="0">
            <a:spAutoFit/>
          </a:bodyPr>
          <a:lstStyle/>
          <a:p>
            <a:pPr algn="ctr"/>
            <a:r>
              <a:rPr lang="en-US" sz="3600" b="1" dirty="0">
                <a:solidFill>
                  <a:prstClr val="white"/>
                </a:solidFill>
                <a:latin typeface="+mn-lt"/>
              </a:rPr>
              <a:t>Thank</a:t>
            </a:r>
            <a:r>
              <a:rPr lang="en-US" sz="3600" b="1" baseline="0" dirty="0">
                <a:solidFill>
                  <a:prstClr val="white"/>
                </a:solidFill>
                <a:latin typeface="+mn-lt"/>
              </a:rPr>
              <a:t> You</a:t>
            </a:r>
            <a:r>
              <a:rPr lang="en-US" sz="3600" b="1" dirty="0">
                <a:solidFill>
                  <a:prstClr val="white"/>
                </a:solidFill>
                <a:latin typeface="+mn-lt"/>
              </a:rPr>
              <a: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56590" y="1605531"/>
            <a:ext cx="1554344" cy="493903"/>
          </a:xfrm>
          <a:prstGeom prst="rect">
            <a:avLst/>
          </a:prstGeom>
        </p:spPr>
      </p:pic>
      <p:grpSp>
        <p:nvGrpSpPr>
          <p:cNvPr id="13" name="Group 12"/>
          <p:cNvGrpSpPr/>
          <p:nvPr userDrawn="1"/>
        </p:nvGrpSpPr>
        <p:grpSpPr>
          <a:xfrm>
            <a:off x="2825803" y="1245867"/>
            <a:ext cx="3851918" cy="1325883"/>
            <a:chOff x="3552056" y="1437391"/>
            <a:chExt cx="5135890" cy="1767844"/>
          </a:xfrm>
        </p:grpSpPr>
        <p:grpSp>
          <p:nvGrpSpPr>
            <p:cNvPr id="14" name="Group 13"/>
            <p:cNvGrpSpPr/>
            <p:nvPr userDrawn="1"/>
          </p:nvGrpSpPr>
          <p:grpSpPr>
            <a:xfrm>
              <a:off x="3767738" y="1964492"/>
              <a:ext cx="4704526" cy="718339"/>
              <a:chOff x="3767738" y="1964492"/>
              <a:chExt cx="4704526" cy="718339"/>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59771" y="2024294"/>
                <a:ext cx="2072459" cy="658537"/>
              </a:xfrm>
              <a:prstGeom prst="rect">
                <a:avLst/>
              </a:prstGeom>
            </p:spPr>
          </p:pic>
          <p:sp>
            <p:nvSpPr>
              <p:cNvPr id="17" name="Rectangle 16"/>
              <p:cNvSpPr/>
              <p:nvPr userDrawn="1"/>
            </p:nvSpPr>
            <p:spPr>
              <a:xfrm>
                <a:off x="3767738" y="1964492"/>
                <a:ext cx="4704526" cy="715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2056" y="1437391"/>
              <a:ext cx="5135890" cy="1767844"/>
            </a:xfrm>
            <a:prstGeom prst="rect">
              <a:avLst/>
            </a:prstGeom>
          </p:spPr>
        </p:pic>
      </p:grpSp>
      <p:pic>
        <p:nvPicPr>
          <p:cNvPr id="6" name="Picture 5"/>
          <p:cNvPicPr>
            <a:picLocks noChangeAspect="1"/>
          </p:cNvPicPr>
          <p:nvPr userDrawn="1"/>
        </p:nvPicPr>
        <p:blipFill rotWithShape="1">
          <a:blip r:embed="rId4" cstate="email">
            <a:clrChange>
              <a:clrFrom>
                <a:srgbClr val="81124C">
                  <a:alpha val="68235"/>
                </a:srgbClr>
              </a:clrFrom>
              <a:clrTo>
                <a:srgbClr val="81124C">
                  <a:alpha val="0"/>
                </a:srgbClr>
              </a:clrTo>
            </a:clrChange>
            <a:duotone>
              <a:prstClr val="black"/>
              <a:schemeClr val="tx2">
                <a:tint val="45000"/>
                <a:satMod val="400000"/>
              </a:schemeClr>
            </a:duotone>
            <a:extLst>
              <a:ext uri="{28A0092B-C50C-407E-A947-70E740481C1C}">
                <a14:useLocalDpi xmlns:a14="http://schemas.microsoft.com/office/drawing/2010/main"/>
              </a:ext>
            </a:extLst>
          </a:blip>
          <a:srcRect b="26376"/>
          <a:stretch/>
        </p:blipFill>
        <p:spPr>
          <a:xfrm>
            <a:off x="6119659" y="3111745"/>
            <a:ext cx="2578832" cy="2019812"/>
          </a:xfrm>
          <a:prstGeom prst="rect">
            <a:avLst/>
          </a:prstGeom>
        </p:spPr>
      </p:pic>
    </p:spTree>
    <p:extLst>
      <p:ext uri="{BB962C8B-B14F-4D97-AF65-F5344CB8AC3E}">
        <p14:creationId xmlns:p14="http://schemas.microsoft.com/office/powerpoint/2010/main" val="30368767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6" name="Platshållare för rubrik 1"/>
          <p:cNvSpPr>
            <a:spLocks noGrp="1"/>
          </p:cNvSpPr>
          <p:nvPr>
            <p:ph type="title"/>
          </p:nvPr>
        </p:nvSpPr>
        <p:spPr>
          <a:xfrm>
            <a:off x="753422" y="329846"/>
            <a:ext cx="7578858" cy="363720"/>
          </a:xfrm>
          <a:prstGeom prst="rect">
            <a:avLst/>
          </a:prstGeom>
        </p:spPr>
        <p:txBody>
          <a:bodyPr vert="horz" lIns="0" tIns="0" rIns="0" bIns="0" rtlCol="0" anchor="b" anchorCtr="0">
            <a:normAutofit/>
          </a:bodyPr>
          <a:lstStyle>
            <a:lvl1pPr>
              <a:defRPr>
                <a:solidFill>
                  <a:schemeClr val="tx2"/>
                </a:solidFill>
              </a:defRPr>
            </a:lvl1pPr>
          </a:lstStyle>
          <a:p>
            <a:r>
              <a:rPr lang="en-US" noProof="0" dirty="0"/>
              <a:t>Click to add text</a:t>
            </a:r>
          </a:p>
        </p:txBody>
      </p:sp>
      <p:sp>
        <p:nvSpPr>
          <p:cNvPr id="5" name="Date Placeholder 3">
            <a:extLst>
              <a:ext uri="{FF2B5EF4-FFF2-40B4-BE49-F238E27FC236}">
                <a16:creationId xmlns:a16="http://schemas.microsoft.com/office/drawing/2014/main" id="{AC3AE32D-6911-AB40-AF07-22603B499112}"/>
              </a:ext>
            </a:extLst>
          </p:cNvPr>
          <p:cNvSpPr>
            <a:spLocks noGrp="1"/>
          </p:cNvSpPr>
          <p:nvPr>
            <p:ph type="dt" sz="half" idx="2"/>
          </p:nvPr>
        </p:nvSpPr>
        <p:spPr>
          <a:xfrm>
            <a:off x="4896036" y="4896701"/>
            <a:ext cx="2970330" cy="135000"/>
          </a:xfrm>
          <a:prstGeom prst="rect">
            <a:avLst/>
          </a:prstGeom>
        </p:spPr>
        <p:txBody>
          <a:bodyPr vert="horz" lIns="0" tIns="0" rIns="0" bIns="0" rtlCol="0" anchor="ctr" anchorCtr="0"/>
          <a:lstStyle>
            <a:lvl1pPr>
              <a:defRPr lang="en-US" sz="749" b="0" smtClean="0">
                <a:solidFill>
                  <a:srgbClr val="777777"/>
                </a:solidFill>
              </a:defRPr>
            </a:lvl1pPr>
          </a:lstStyle>
          <a:p>
            <a:r>
              <a:rPr lang="en-US"/>
              <a:t>Proprietary &amp; Confidential - Under NDA with …</a:t>
            </a:r>
            <a:endParaRPr lang="en-US" dirty="0"/>
          </a:p>
        </p:txBody>
      </p:sp>
      <p:sp>
        <p:nvSpPr>
          <p:cNvPr id="9" name="Footer Placeholder 4">
            <a:extLst>
              <a:ext uri="{FF2B5EF4-FFF2-40B4-BE49-F238E27FC236}">
                <a16:creationId xmlns:a16="http://schemas.microsoft.com/office/drawing/2014/main" id="{19AE0C8F-973D-EF49-B2F7-FAF5AF89D743}"/>
              </a:ext>
            </a:extLst>
          </p:cNvPr>
          <p:cNvSpPr>
            <a:spLocks noGrp="1"/>
          </p:cNvSpPr>
          <p:nvPr>
            <p:ph type="ftr" sz="quarter" idx="3"/>
          </p:nvPr>
        </p:nvSpPr>
        <p:spPr>
          <a:xfrm>
            <a:off x="2168733" y="4896161"/>
            <a:ext cx="2538282" cy="136080"/>
          </a:xfrm>
          <a:prstGeom prst="rect">
            <a:avLst/>
          </a:prstGeom>
        </p:spPr>
        <p:txBody>
          <a:bodyPr vert="horz" lIns="0" tIns="0" rIns="0" bIns="0" rtlCol="0" anchor="ctr" anchorCtr="0"/>
          <a:lstStyle>
            <a:lvl1pPr algn="l">
              <a:defRPr sz="749" b="0">
                <a:solidFill>
                  <a:schemeClr val="bg2"/>
                </a:solidFill>
              </a:defRPr>
            </a:lvl1pPr>
          </a:lstStyle>
          <a:p>
            <a:r>
              <a:rPr lang="en-US" dirty="0">
                <a:solidFill>
                  <a:srgbClr val="777777"/>
                </a:solidFill>
              </a:rPr>
              <a:t>Building a secure Internet of Things </a:t>
            </a:r>
            <a:endParaRPr lang="en-GB" dirty="0">
              <a:solidFill>
                <a:srgbClr val="777777"/>
              </a:solidFill>
            </a:endParaRPr>
          </a:p>
        </p:txBody>
      </p:sp>
      <p:sp>
        <p:nvSpPr>
          <p:cNvPr id="10" name="Slide Number Placeholder 5">
            <a:extLst>
              <a:ext uri="{FF2B5EF4-FFF2-40B4-BE49-F238E27FC236}">
                <a16:creationId xmlns:a16="http://schemas.microsoft.com/office/drawing/2014/main" id="{374CF1B9-F5B6-074A-9731-FED4D06C52A1}"/>
              </a:ext>
            </a:extLst>
          </p:cNvPr>
          <p:cNvSpPr>
            <a:spLocks noGrp="1"/>
          </p:cNvSpPr>
          <p:nvPr>
            <p:ph type="sldNum" sz="quarter" idx="4"/>
          </p:nvPr>
        </p:nvSpPr>
        <p:spPr>
          <a:xfrm>
            <a:off x="1811494" y="4896701"/>
            <a:ext cx="252000" cy="135000"/>
          </a:xfrm>
          <a:prstGeom prst="rect">
            <a:avLst/>
          </a:prstGeom>
        </p:spPr>
        <p:txBody>
          <a:bodyPr vert="horz" lIns="0" tIns="0" rIns="0" bIns="0" rtlCol="0" anchor="ctr"/>
          <a:lstStyle>
            <a:lvl1pPr algn="l">
              <a:defRPr sz="749">
                <a:solidFill>
                  <a:schemeClr val="bg2"/>
                </a:solidFill>
              </a:defRPr>
            </a:lvl1pPr>
          </a:lstStyle>
          <a:p>
            <a:fld id="{7F23323A-7B94-4B7E-998A-4CEB69289686}" type="slidenum">
              <a:rPr lang="en-GB" smtClean="0"/>
              <a:pPr/>
              <a:t>‹#›</a:t>
            </a:fld>
            <a:endParaRPr lang="en-GB" dirty="0"/>
          </a:p>
        </p:txBody>
      </p:sp>
    </p:spTree>
    <p:extLst>
      <p:ext uri="{BB962C8B-B14F-4D97-AF65-F5344CB8AC3E}">
        <p14:creationId xmlns:p14="http://schemas.microsoft.com/office/powerpoint/2010/main" val="9105549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66765" y="1"/>
            <a:ext cx="8674683" cy="540000"/>
          </a:xfrm>
          <a:prstGeom prst="rect">
            <a:avLst/>
          </a:prstGeom>
        </p:spPr>
        <p:txBody>
          <a:bodyPr vert="horz" lIns="91440" tIns="72000" rIns="91440" bIns="36000" rtlCol="0" anchor="ctr">
            <a:noAutofit/>
          </a:bodyPr>
          <a:lstStyle/>
          <a:p>
            <a:r>
              <a:rPr lang="en-GB" noProof="0" dirty="0"/>
              <a:t>Click to edit Master text styles</a:t>
            </a:r>
          </a:p>
        </p:txBody>
      </p:sp>
      <p:sp>
        <p:nvSpPr>
          <p:cNvPr id="21" name="Espace réservé du numéro de diapositive 5"/>
          <p:cNvSpPr txBox="1">
            <a:spLocks/>
          </p:cNvSpPr>
          <p:nvPr/>
        </p:nvSpPr>
        <p:spPr>
          <a:xfrm>
            <a:off x="59284" y="4833425"/>
            <a:ext cx="540968" cy="273844"/>
          </a:xfrm>
          <a:prstGeom prst="rect">
            <a:avLst/>
          </a:prstGeom>
          <a:noFill/>
        </p:spPr>
        <p:txBody>
          <a:bodyPr vert="horz" lIns="68580" tIns="34290" rIns="68580" bIns="3429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44350D62-B6BB-E847-B7AB-6B0C5C66D2F8}" type="slidenum">
              <a:rPr lang="en-GB" sz="900" smtClean="0">
                <a:solidFill>
                  <a:srgbClr val="212121">
                    <a:lumMod val="75000"/>
                    <a:lumOff val="25000"/>
                  </a:srgbClr>
                </a:solidFill>
              </a:rPr>
              <a:pPr algn="l"/>
              <a:t>‹#›</a:t>
            </a:fld>
            <a:endParaRPr lang="en-GB" sz="900" dirty="0">
              <a:solidFill>
                <a:srgbClr val="212121">
                  <a:lumMod val="75000"/>
                  <a:lumOff val="25000"/>
                </a:srgbClr>
              </a:solidFill>
            </a:endParaRPr>
          </a:p>
        </p:txBody>
      </p:sp>
      <p:sp>
        <p:nvSpPr>
          <p:cNvPr id="23" name="ZoneTexte 11"/>
          <p:cNvSpPr txBox="1">
            <a:spLocks noChangeArrowheads="1"/>
          </p:cNvSpPr>
          <p:nvPr userDrawn="1"/>
        </p:nvSpPr>
        <p:spPr bwMode="auto">
          <a:xfrm>
            <a:off x="4177120" y="4877469"/>
            <a:ext cx="1563370" cy="185756"/>
          </a:xfrm>
          <a:prstGeom prst="rect">
            <a:avLst/>
          </a:prstGeom>
          <a:noFill/>
          <a:ln w="6350">
            <a:noFill/>
            <a:miter lim="800000"/>
            <a:headEnd/>
            <a:tailEnd/>
          </a:ln>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defTabSz="457178" eaLnBrk="1" hangingPunct="1">
              <a:defRPr/>
            </a:pPr>
            <a:r>
              <a:rPr lang="en-GB" sz="600" dirty="0">
                <a:solidFill>
                  <a:prstClr val="white">
                    <a:lumMod val="65000"/>
                  </a:prstClr>
                </a:solidFill>
                <a:latin typeface="+mj-lt"/>
              </a:rPr>
              <a:t>THALES GROUP </a:t>
            </a:r>
            <a:r>
              <a:rPr lang="en-GB" sz="600" dirty="0" smtClean="0">
                <a:solidFill>
                  <a:prstClr val="white">
                    <a:lumMod val="65000"/>
                  </a:prstClr>
                </a:solidFill>
                <a:latin typeface="+mj-lt"/>
              </a:rPr>
              <a:t>OPEN</a:t>
            </a:r>
            <a:endParaRPr lang="en-GB" sz="600" dirty="0">
              <a:solidFill>
                <a:prstClr val="white">
                  <a:lumMod val="65000"/>
                </a:prstClr>
              </a:solidFill>
              <a:latin typeface="+mj-lt"/>
            </a:endParaRPr>
          </a:p>
        </p:txBody>
      </p:sp>
      <p:sp>
        <p:nvSpPr>
          <p:cNvPr id="8" name="ZoneTexte 11"/>
          <p:cNvSpPr txBox="1">
            <a:spLocks noChangeArrowheads="1"/>
          </p:cNvSpPr>
          <p:nvPr userDrawn="1"/>
        </p:nvSpPr>
        <p:spPr bwMode="auto">
          <a:xfrm>
            <a:off x="2176652" y="4877469"/>
            <a:ext cx="1206500" cy="185756"/>
          </a:xfrm>
          <a:prstGeom prst="rect">
            <a:avLst/>
          </a:prstGeom>
          <a:noFill/>
          <a:ln w="6350">
            <a:noFill/>
            <a:miter lim="800000"/>
            <a:headEnd/>
            <a:tailEnd/>
          </a:ln>
        </p:spPr>
        <p:txBody>
          <a:bodyPr wrap="square" tIns="46800" anchor="ctr" anchorCtr="0">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defTabSz="457178" eaLnBrk="1" hangingPunct="1">
              <a:defRPr/>
            </a:pPr>
            <a:r>
              <a:rPr lang="en-GB" sz="600" dirty="0">
                <a:solidFill>
                  <a:prstClr val="white">
                    <a:lumMod val="65000"/>
                  </a:prstClr>
                </a:solidFill>
                <a:latin typeface="+mj-lt"/>
              </a:rPr>
              <a:t>Connecting Things Securely</a:t>
            </a:r>
          </a:p>
        </p:txBody>
      </p:sp>
      <p:sp>
        <p:nvSpPr>
          <p:cNvPr id="10" name="Rectangle 9"/>
          <p:cNvSpPr/>
          <p:nvPr userDrawn="1"/>
        </p:nvSpPr>
        <p:spPr bwMode="auto">
          <a:xfrm>
            <a:off x="306" y="1"/>
            <a:ext cx="126000" cy="54000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55" eaLnBrk="0" fontAlgn="base" hangingPunct="0">
              <a:spcBef>
                <a:spcPct val="0"/>
              </a:spcBef>
              <a:spcAft>
                <a:spcPct val="0"/>
              </a:spcAft>
            </a:pPr>
            <a:endParaRPr lang="en-GB" sz="1400" dirty="0">
              <a:solidFill>
                <a:srgbClr val="309DB5"/>
              </a:solidFill>
              <a:latin typeface="Arial" charset="0"/>
              <a:cs typeface="Arial" charset="0"/>
            </a:endParaRPr>
          </a:p>
        </p:txBody>
      </p:sp>
      <p:pic>
        <p:nvPicPr>
          <p:cNvPr id="3" name="Picture 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908399" y="4864848"/>
            <a:ext cx="1026241" cy="234569"/>
          </a:xfrm>
          <a:prstGeom prst="rect">
            <a:avLst/>
          </a:prstGeom>
          <a:noFill/>
        </p:spPr>
      </p:pic>
    </p:spTree>
    <p:extLst>
      <p:ext uri="{BB962C8B-B14F-4D97-AF65-F5344CB8AC3E}">
        <p14:creationId xmlns:p14="http://schemas.microsoft.com/office/powerpoint/2010/main" val="300284380"/>
      </p:ext>
    </p:extLst>
  </p:cSld>
  <p:clrMap bg1="lt1" tx1="dk1" bg2="lt2" tx2="dk2" accent1="accent1" accent2="accent2" accent3="accent3" accent4="accent4" accent5="accent5" accent6="accent6" hlink="hlink" folHlink="folHlink"/>
  <p:sldLayoutIdLst>
    <p:sldLayoutId id="2147483748" r:id="rId1"/>
    <p:sldLayoutId id="2147483752" r:id="rId2"/>
    <p:sldLayoutId id="2147483762" r:id="rId3"/>
    <p:sldLayoutId id="2147483749" r:id="rId4"/>
    <p:sldLayoutId id="2147483759" r:id="rId5"/>
    <p:sldLayoutId id="2147483757" r:id="rId6"/>
    <p:sldLayoutId id="2147483760" r:id="rId7"/>
    <p:sldLayoutId id="2147483761" r:id="rId8"/>
    <p:sldLayoutId id="2147483769" r:id="rId9"/>
    <p:sldLayoutId id="2147483770" r:id="rId10"/>
  </p:sldLayoutIdLst>
  <p:txStyles>
    <p:titleStyle>
      <a:lvl1pPr algn="l" defTabSz="342884" rtl="0" eaLnBrk="1" latinLnBrk="0" hangingPunct="1">
        <a:lnSpc>
          <a:spcPct val="90000"/>
        </a:lnSpc>
        <a:spcBef>
          <a:spcPct val="0"/>
        </a:spcBef>
        <a:buNone/>
        <a:defRPr sz="2000" b="0" kern="1200" baseline="0">
          <a:solidFill>
            <a:schemeClr val="tx2"/>
          </a:solidFill>
          <a:latin typeface="+mj-lt"/>
          <a:ea typeface="+mj-ea"/>
          <a:cs typeface="+mj-cs"/>
        </a:defRPr>
      </a:lvl1pPr>
    </p:titleStyle>
    <p:bodyStyle>
      <a:lvl1pPr marL="180967" indent="-180967" algn="l" defTabSz="342884" rtl="0" eaLnBrk="1" latinLnBrk="0" hangingPunct="1">
        <a:lnSpc>
          <a:spcPct val="100000"/>
        </a:lnSpc>
        <a:spcBef>
          <a:spcPts val="450"/>
        </a:spcBef>
        <a:spcAft>
          <a:spcPts val="525"/>
        </a:spcAft>
        <a:buClr>
          <a:schemeClr val="bg2"/>
        </a:buClr>
        <a:buSzPct val="135000"/>
        <a:buFont typeface="Arial Black" panose="020B0A04020102020204" pitchFamily="34" charset="0"/>
        <a:buChar char="ι"/>
        <a:tabLst>
          <a:tab pos="739343" algn="l"/>
        </a:tabLst>
        <a:defRPr lang="en-GB" sz="1800" b="0" kern="1200" baseline="0" noProof="0" dirty="0" smtClean="0">
          <a:solidFill>
            <a:schemeClr val="bg2"/>
          </a:solidFill>
          <a:latin typeface="+mn-lt"/>
          <a:ea typeface="+mn-ea"/>
          <a:cs typeface="+mn-cs"/>
        </a:defRPr>
      </a:lvl1pPr>
      <a:lvl2pPr marL="446066" indent="-177791" algn="l" defTabSz="342884" rtl="0" eaLnBrk="1" latinLnBrk="0" hangingPunct="1">
        <a:spcBef>
          <a:spcPts val="225"/>
        </a:spcBef>
        <a:spcAft>
          <a:spcPts val="450"/>
        </a:spcAft>
        <a:buClr>
          <a:schemeClr val="bg2"/>
        </a:buClr>
        <a:buSzPct val="80000"/>
        <a:buFontTx/>
        <a:buBlip>
          <a:blip r:embed="rId13"/>
        </a:buBlip>
        <a:tabLst/>
        <a:defRPr sz="1600" kern="1200">
          <a:solidFill>
            <a:schemeClr val="tx1">
              <a:lumMod val="75000"/>
              <a:lumOff val="25000"/>
            </a:schemeClr>
          </a:solidFill>
          <a:latin typeface="+mn-lt"/>
          <a:ea typeface="+mn-ea"/>
          <a:cs typeface="+mn-cs"/>
        </a:defRPr>
      </a:lvl2pPr>
      <a:lvl3pPr marL="670305" indent="-134538" algn="l" defTabSz="342884" rtl="0" eaLnBrk="1" latinLnBrk="0" hangingPunct="1">
        <a:spcBef>
          <a:spcPts val="375"/>
        </a:spcBef>
        <a:spcAft>
          <a:spcPts val="150"/>
        </a:spcAft>
        <a:buClr>
          <a:schemeClr val="bg2"/>
        </a:buClr>
        <a:buSzPct val="100000"/>
        <a:buFont typeface="Lucida Grande"/>
        <a:buChar char="-"/>
        <a:tabLst/>
        <a:defRPr sz="1400" kern="1200">
          <a:solidFill>
            <a:schemeClr val="tx1">
              <a:lumMod val="75000"/>
              <a:lumOff val="25000"/>
            </a:schemeClr>
          </a:solidFill>
          <a:latin typeface="+mn-lt"/>
          <a:ea typeface="+mn-ea"/>
          <a:cs typeface="+mn-cs"/>
        </a:defRPr>
      </a:lvl3pPr>
      <a:lvl4pPr marL="1200090" indent="-171442" algn="l" defTabSz="342884" rtl="0" eaLnBrk="1" latinLnBrk="0" hangingPunct="1">
        <a:spcBef>
          <a:spcPct val="20000"/>
        </a:spcBef>
        <a:buFont typeface="Arial"/>
        <a:buChar char="–"/>
        <a:defRPr sz="900" kern="1200">
          <a:solidFill>
            <a:schemeClr val="tx1"/>
          </a:solidFill>
          <a:latin typeface="+mn-lt"/>
          <a:ea typeface="+mn-ea"/>
          <a:cs typeface="+mn-cs"/>
        </a:defRPr>
      </a:lvl4pPr>
      <a:lvl5pPr marL="1542974" indent="-171442" algn="l" defTabSz="342884" rtl="0" eaLnBrk="1" latinLnBrk="0" hangingPunct="1">
        <a:spcBef>
          <a:spcPct val="20000"/>
        </a:spcBef>
        <a:buFont typeface="Arial"/>
        <a:buChar char="»"/>
        <a:defRPr sz="900" kern="1200">
          <a:solidFill>
            <a:schemeClr val="tx1"/>
          </a:solidFill>
          <a:latin typeface="+mn-lt"/>
          <a:ea typeface="+mn-ea"/>
          <a:cs typeface="+mn-cs"/>
        </a:defRPr>
      </a:lvl5pPr>
      <a:lvl6pPr marL="1885856" indent="-171442"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2" algn="l" defTabSz="34288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fr-FR"/>
      </a:defPPr>
      <a:lvl1pPr marL="0" algn="l" defTabSz="342884" rtl="0" eaLnBrk="1" latinLnBrk="0" hangingPunct="1">
        <a:defRPr sz="1350" kern="1200">
          <a:solidFill>
            <a:schemeClr val="tx1"/>
          </a:solidFill>
          <a:latin typeface="+mn-lt"/>
          <a:ea typeface="+mn-ea"/>
          <a:cs typeface="+mn-cs"/>
        </a:defRPr>
      </a:lvl1pPr>
      <a:lvl2pPr marL="342884" algn="l" defTabSz="342884" rtl="0" eaLnBrk="1" latinLnBrk="0" hangingPunct="1">
        <a:defRPr sz="1350" kern="1200">
          <a:solidFill>
            <a:schemeClr val="tx1"/>
          </a:solidFill>
          <a:latin typeface="+mn-lt"/>
          <a:ea typeface="+mn-ea"/>
          <a:cs typeface="+mn-cs"/>
        </a:defRPr>
      </a:lvl2pPr>
      <a:lvl3pPr marL="685766" algn="l" defTabSz="342884" rtl="0" eaLnBrk="1" latinLnBrk="0" hangingPunct="1">
        <a:defRPr sz="1350" kern="1200">
          <a:solidFill>
            <a:schemeClr val="tx1"/>
          </a:solidFill>
          <a:latin typeface="+mn-lt"/>
          <a:ea typeface="+mn-ea"/>
          <a:cs typeface="+mn-cs"/>
        </a:defRPr>
      </a:lvl3pPr>
      <a:lvl4pPr marL="1028649" algn="l" defTabSz="342884" rtl="0" eaLnBrk="1" latinLnBrk="0" hangingPunct="1">
        <a:defRPr sz="1350" kern="1200">
          <a:solidFill>
            <a:schemeClr val="tx1"/>
          </a:solidFill>
          <a:latin typeface="+mn-lt"/>
          <a:ea typeface="+mn-ea"/>
          <a:cs typeface="+mn-cs"/>
        </a:defRPr>
      </a:lvl4pPr>
      <a:lvl5pPr marL="1371532" algn="l" defTabSz="342884" rtl="0" eaLnBrk="1" latinLnBrk="0" hangingPunct="1">
        <a:defRPr sz="1350" kern="1200">
          <a:solidFill>
            <a:schemeClr val="tx1"/>
          </a:solidFill>
          <a:latin typeface="+mn-lt"/>
          <a:ea typeface="+mn-ea"/>
          <a:cs typeface="+mn-cs"/>
        </a:defRPr>
      </a:lvl5pPr>
      <a:lvl6pPr marL="1714415" algn="l" defTabSz="342884" rtl="0" eaLnBrk="1" latinLnBrk="0" hangingPunct="1">
        <a:defRPr sz="1350" kern="1200">
          <a:solidFill>
            <a:schemeClr val="tx1"/>
          </a:solidFill>
          <a:latin typeface="+mn-lt"/>
          <a:ea typeface="+mn-ea"/>
          <a:cs typeface="+mn-cs"/>
        </a:defRPr>
      </a:lvl6pPr>
      <a:lvl7pPr marL="2057297" algn="l" defTabSz="342884" rtl="0" eaLnBrk="1" latinLnBrk="0" hangingPunct="1">
        <a:defRPr sz="1350" kern="1200">
          <a:solidFill>
            <a:schemeClr val="tx1"/>
          </a:solidFill>
          <a:latin typeface="+mn-lt"/>
          <a:ea typeface="+mn-ea"/>
          <a:cs typeface="+mn-cs"/>
        </a:defRPr>
      </a:lvl7pPr>
      <a:lvl8pPr marL="2400180" algn="l" defTabSz="342884" rtl="0" eaLnBrk="1" latinLnBrk="0" hangingPunct="1">
        <a:defRPr sz="1350" kern="1200">
          <a:solidFill>
            <a:schemeClr val="tx1"/>
          </a:solidFill>
          <a:latin typeface="+mn-lt"/>
          <a:ea typeface="+mn-ea"/>
          <a:cs typeface="+mn-cs"/>
        </a:defRPr>
      </a:lvl8pPr>
      <a:lvl9pPr marL="2743064" algn="l" defTabSz="342884"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9" name="Google Shape;9;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 name="Google Shape;10;p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3604330987"/>
      </p:ext>
    </p:extLst>
  </p:cSld>
  <p:clrMap bg1="lt1" tx1="dk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7.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jpeg"/><Relationship Id="rId18" Type="http://schemas.openxmlformats.org/officeDocument/2006/relationships/image" Target="../media/image66.png"/><Relationship Id="rId3" Type="http://schemas.openxmlformats.org/officeDocument/2006/relationships/image" Target="../media/image15.gif"/><Relationship Id="rId7" Type="http://schemas.openxmlformats.org/officeDocument/2006/relationships/image" Target="../media/image14.gif"/><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7.xml"/><Relationship Id="rId16" Type="http://schemas.openxmlformats.org/officeDocument/2006/relationships/image" Target="../media/image64.png"/><Relationship Id="rId1" Type="http://schemas.openxmlformats.org/officeDocument/2006/relationships/slideLayout" Target="../slideLayouts/slideLayout10.xml"/><Relationship Id="rId6" Type="http://schemas.openxmlformats.org/officeDocument/2006/relationships/image" Target="../media/image18.gif"/><Relationship Id="rId11" Type="http://schemas.openxmlformats.org/officeDocument/2006/relationships/image" Target="../media/image59.png"/><Relationship Id="rId5" Type="http://schemas.openxmlformats.org/officeDocument/2006/relationships/image" Target="../media/image17.gif"/><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31.png"/><Relationship Id="rId4" Type="http://schemas.openxmlformats.org/officeDocument/2006/relationships/image" Target="../media/image16.gif"/><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70.png"/><Relationship Id="rId5" Type="http://schemas.openxmlformats.org/officeDocument/2006/relationships/image" Target="../media/image32.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gif"/><Relationship Id="rId18" Type="http://schemas.openxmlformats.org/officeDocument/2006/relationships/image" Target="../media/image23.gif"/><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gif"/><Relationship Id="rId17" Type="http://schemas.openxmlformats.org/officeDocument/2006/relationships/image" Target="../media/image22.gif"/><Relationship Id="rId2" Type="http://schemas.openxmlformats.org/officeDocument/2006/relationships/notesSlide" Target="../notesSlides/notesSlide1.xml"/><Relationship Id="rId16" Type="http://schemas.openxmlformats.org/officeDocument/2006/relationships/image" Target="../media/image21.gif"/><Relationship Id="rId1" Type="http://schemas.openxmlformats.org/officeDocument/2006/relationships/slideLayout" Target="../slideLayouts/slideLayout10.xml"/><Relationship Id="rId6" Type="http://schemas.openxmlformats.org/officeDocument/2006/relationships/image" Target="../media/image11.png"/><Relationship Id="rId11" Type="http://schemas.openxmlformats.org/officeDocument/2006/relationships/image" Target="../media/image16.gif"/><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gif"/><Relationship Id="rId4" Type="http://schemas.openxmlformats.org/officeDocument/2006/relationships/image" Target="../media/image9.png"/><Relationship Id="rId9" Type="http://schemas.openxmlformats.org/officeDocument/2006/relationships/image" Target="../media/image14.gif"/><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gif"/><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jpeg"/></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rtos.com/download/1747" TargetMode="Externa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Cinterion</a:t>
            </a:r>
            <a:r>
              <a:rPr lang="en-US" dirty="0"/>
              <a:t> </a:t>
            </a:r>
            <a:r>
              <a:rPr lang="en-US" dirty="0" err="1"/>
              <a:t>IoT</a:t>
            </a:r>
            <a:r>
              <a:rPr lang="en-US" dirty="0"/>
              <a:t> Embedded Processing </a:t>
            </a:r>
          </a:p>
        </p:txBody>
      </p:sp>
      <p:sp>
        <p:nvSpPr>
          <p:cNvPr id="3" name="Subtitle 2"/>
          <p:cNvSpPr>
            <a:spLocks noGrp="1"/>
          </p:cNvSpPr>
          <p:nvPr>
            <p:ph type="subTitle" idx="1"/>
          </p:nvPr>
        </p:nvSpPr>
        <p:spPr/>
        <p:txBody>
          <a:bodyPr/>
          <a:lstStyle/>
          <a:p>
            <a:r>
              <a:rPr lang="en-US" smtClean="0"/>
              <a:t>Nov </a:t>
            </a:r>
            <a:r>
              <a:rPr lang="en-US" dirty="0" smtClean="0"/>
              <a:t>2021</a:t>
            </a:r>
            <a:endParaRPr lang="en-US" dirty="0"/>
          </a:p>
        </p:txBody>
      </p:sp>
    </p:spTree>
    <p:extLst>
      <p:ext uri="{BB962C8B-B14F-4D97-AF65-F5344CB8AC3E}">
        <p14:creationId xmlns:p14="http://schemas.microsoft.com/office/powerpoint/2010/main" val="4110240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416" y="746191"/>
            <a:ext cx="1245141" cy="1261892"/>
          </a:xfrm>
          <a:prstGeom prst="rect">
            <a:avLst/>
          </a:prstGeom>
        </p:spPr>
      </p:pic>
      <p:sp>
        <p:nvSpPr>
          <p:cNvPr id="4" name="Titre 1"/>
          <p:cNvSpPr>
            <a:spLocks noGrp="1"/>
          </p:cNvSpPr>
          <p:nvPr>
            <p:ph type="title"/>
          </p:nvPr>
        </p:nvSpPr>
        <p:spPr>
          <a:xfrm>
            <a:off x="266765" y="1"/>
            <a:ext cx="8674683" cy="561836"/>
          </a:xfrm>
        </p:spPr>
        <p:txBody>
          <a:bodyPr/>
          <a:lstStyle/>
          <a:p>
            <a:r>
              <a:rPr lang="en-US" dirty="0" smtClean="0"/>
              <a:t>SDK Tools</a:t>
            </a:r>
            <a:endParaRPr lang="en-US" dirty="0"/>
          </a:p>
        </p:txBody>
      </p:sp>
      <p:cxnSp>
        <p:nvCxnSpPr>
          <p:cNvPr id="6" name="Straight Connector 5"/>
          <p:cNvCxnSpPr>
            <a:endCxn id="18" idx="1"/>
          </p:cNvCxnSpPr>
          <p:nvPr/>
        </p:nvCxnSpPr>
        <p:spPr>
          <a:xfrm>
            <a:off x="6766560" y="1723470"/>
            <a:ext cx="929071"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089899" y="1539026"/>
            <a:ext cx="383438" cy="230832"/>
          </a:xfrm>
          <a:prstGeom prst="rect">
            <a:avLst/>
          </a:prstGeom>
          <a:noFill/>
        </p:spPr>
        <p:txBody>
          <a:bodyPr wrap="none" rtlCol="0">
            <a:spAutoFit/>
          </a:bodyPr>
          <a:lstStyle/>
          <a:p>
            <a:r>
              <a:rPr lang="en-US" sz="900" dirty="0" smtClean="0">
                <a:solidFill>
                  <a:srgbClr val="000000"/>
                </a:solidFill>
              </a:rPr>
              <a:t>USB</a:t>
            </a:r>
          </a:p>
        </p:txBody>
      </p:sp>
      <p:cxnSp>
        <p:nvCxnSpPr>
          <p:cNvPr id="14" name="Straight Connector 13"/>
          <p:cNvCxnSpPr/>
          <p:nvPr/>
        </p:nvCxnSpPr>
        <p:spPr>
          <a:xfrm>
            <a:off x="8112173" y="939301"/>
            <a:ext cx="8313" cy="1687484"/>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8" idx="3"/>
          </p:cNvCxnSpPr>
          <p:nvPr/>
        </p:nvCxnSpPr>
        <p:spPr>
          <a:xfrm>
            <a:off x="8528714" y="1723470"/>
            <a:ext cx="435515" cy="1"/>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8135652" y="1760978"/>
            <a:ext cx="699730" cy="508359"/>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8112175" y="1088209"/>
            <a:ext cx="489523" cy="635261"/>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95631" y="1439423"/>
            <a:ext cx="833083" cy="568093"/>
          </a:xfrm>
          <a:prstGeom prst="rect">
            <a:avLst/>
          </a:prstGeom>
        </p:spPr>
      </p:pic>
      <p:sp>
        <p:nvSpPr>
          <p:cNvPr id="19" name="TextBox 18"/>
          <p:cNvSpPr txBox="1"/>
          <p:nvPr/>
        </p:nvSpPr>
        <p:spPr>
          <a:xfrm>
            <a:off x="8134539" y="1108908"/>
            <a:ext cx="383958" cy="92333"/>
          </a:xfrm>
          <a:prstGeom prst="rect">
            <a:avLst/>
          </a:prstGeom>
          <a:noFill/>
        </p:spPr>
        <p:txBody>
          <a:bodyPr wrap="square" lIns="0" tIns="0" rIns="0" bIns="0" rtlCol="0" anchor="ctr" anchorCtr="0">
            <a:spAutoFit/>
          </a:bodyPr>
          <a:lstStyle/>
          <a:p>
            <a:r>
              <a:rPr lang="fr-FR" sz="600" dirty="0" smtClean="0">
                <a:solidFill>
                  <a:schemeClr val="bg2"/>
                </a:solidFill>
              </a:rPr>
              <a:t>UART</a:t>
            </a:r>
            <a:endParaRPr lang="en-US" sz="600" dirty="0" err="1" smtClean="0">
              <a:solidFill>
                <a:schemeClr val="bg2"/>
              </a:solidFill>
            </a:endParaRPr>
          </a:p>
        </p:txBody>
      </p:sp>
      <p:sp>
        <p:nvSpPr>
          <p:cNvPr id="20" name="TextBox 19"/>
          <p:cNvSpPr txBox="1"/>
          <p:nvPr/>
        </p:nvSpPr>
        <p:spPr>
          <a:xfrm>
            <a:off x="8661725" y="1734851"/>
            <a:ext cx="201071" cy="92333"/>
          </a:xfrm>
          <a:prstGeom prst="rect">
            <a:avLst/>
          </a:prstGeom>
          <a:noFill/>
        </p:spPr>
        <p:txBody>
          <a:bodyPr wrap="square" lIns="0" tIns="0" rIns="0" bIns="0" rtlCol="0" anchor="ctr" anchorCtr="0">
            <a:spAutoFit/>
          </a:bodyPr>
          <a:lstStyle/>
          <a:p>
            <a:r>
              <a:rPr lang="fr-FR" sz="600" dirty="0" smtClean="0">
                <a:solidFill>
                  <a:schemeClr val="bg2"/>
                </a:solidFill>
              </a:rPr>
              <a:t>I2C</a:t>
            </a:r>
            <a:endParaRPr lang="en-US" sz="600" dirty="0" err="1" smtClean="0">
              <a:solidFill>
                <a:schemeClr val="bg2"/>
              </a:solidFill>
            </a:endParaRPr>
          </a:p>
        </p:txBody>
      </p:sp>
      <p:sp>
        <p:nvSpPr>
          <p:cNvPr id="21" name="TextBox 20"/>
          <p:cNvSpPr txBox="1"/>
          <p:nvPr/>
        </p:nvSpPr>
        <p:spPr>
          <a:xfrm>
            <a:off x="8400076" y="2091819"/>
            <a:ext cx="383958" cy="184666"/>
          </a:xfrm>
          <a:prstGeom prst="rect">
            <a:avLst/>
          </a:prstGeom>
          <a:noFill/>
        </p:spPr>
        <p:txBody>
          <a:bodyPr wrap="square" lIns="0" tIns="0" rIns="0" bIns="0" rtlCol="0" anchor="ctr" anchorCtr="0">
            <a:spAutoFit/>
          </a:bodyPr>
          <a:lstStyle/>
          <a:p>
            <a:r>
              <a:rPr lang="fr-FR" sz="600" dirty="0" smtClean="0">
                <a:solidFill>
                  <a:schemeClr val="bg2"/>
                </a:solidFill>
              </a:rPr>
              <a:t>GPIO</a:t>
            </a:r>
          </a:p>
          <a:p>
            <a:r>
              <a:rPr lang="fr-FR" sz="600" dirty="0" smtClean="0">
                <a:solidFill>
                  <a:schemeClr val="bg2"/>
                </a:solidFill>
              </a:rPr>
              <a:t>EXT_IT</a:t>
            </a:r>
            <a:endParaRPr lang="en-US" sz="600" dirty="0" err="1" smtClean="0">
              <a:solidFill>
                <a:schemeClr val="bg2"/>
              </a:solidFill>
            </a:endParaRPr>
          </a:p>
        </p:txBody>
      </p:sp>
      <p:sp>
        <p:nvSpPr>
          <p:cNvPr id="22" name="TextBox 21"/>
          <p:cNvSpPr txBox="1"/>
          <p:nvPr/>
        </p:nvSpPr>
        <p:spPr>
          <a:xfrm>
            <a:off x="8135652" y="2288397"/>
            <a:ext cx="383958" cy="92333"/>
          </a:xfrm>
          <a:prstGeom prst="rect">
            <a:avLst/>
          </a:prstGeom>
          <a:noFill/>
        </p:spPr>
        <p:txBody>
          <a:bodyPr wrap="square" lIns="0" tIns="0" rIns="0" bIns="0" rtlCol="0" anchor="ctr" anchorCtr="0">
            <a:spAutoFit/>
          </a:bodyPr>
          <a:lstStyle/>
          <a:p>
            <a:r>
              <a:rPr lang="fr-FR" sz="600" dirty="0" smtClean="0">
                <a:solidFill>
                  <a:schemeClr val="bg2"/>
                </a:solidFill>
              </a:rPr>
              <a:t>ADC</a:t>
            </a:r>
            <a:endParaRPr lang="en-US" sz="600" dirty="0" err="1" smtClean="0">
              <a:solidFill>
                <a:schemeClr val="bg2"/>
              </a:solidFill>
            </a:endParaRPr>
          </a:p>
        </p:txBody>
      </p:sp>
      <p:sp>
        <p:nvSpPr>
          <p:cNvPr id="37" name="TextBox 36"/>
          <p:cNvSpPr txBox="1"/>
          <p:nvPr/>
        </p:nvSpPr>
        <p:spPr>
          <a:xfrm>
            <a:off x="8478838" y="1257419"/>
            <a:ext cx="383958" cy="92333"/>
          </a:xfrm>
          <a:prstGeom prst="rect">
            <a:avLst/>
          </a:prstGeom>
          <a:noFill/>
        </p:spPr>
        <p:txBody>
          <a:bodyPr wrap="square" lIns="0" tIns="0" rIns="0" bIns="0" rtlCol="0" anchor="ctr" anchorCtr="0">
            <a:spAutoFit/>
          </a:bodyPr>
          <a:lstStyle/>
          <a:p>
            <a:r>
              <a:rPr lang="fr-FR" sz="600" dirty="0" smtClean="0">
                <a:solidFill>
                  <a:schemeClr val="bg2"/>
                </a:solidFill>
              </a:rPr>
              <a:t>SPI</a:t>
            </a:r>
            <a:endParaRPr lang="en-US" sz="600" dirty="0" err="1" smtClean="0">
              <a:solidFill>
                <a:schemeClr val="bg2"/>
              </a:solidFill>
            </a:endParaRPr>
          </a:p>
        </p:txBody>
      </p:sp>
      <p:sp>
        <p:nvSpPr>
          <p:cNvPr id="2" name="Content Placeholder 1"/>
          <p:cNvSpPr>
            <a:spLocks noGrp="1"/>
          </p:cNvSpPr>
          <p:nvPr>
            <p:ph idx="1"/>
          </p:nvPr>
        </p:nvSpPr>
        <p:spPr>
          <a:xfrm>
            <a:off x="179515" y="696542"/>
            <a:ext cx="5264803" cy="3934455"/>
          </a:xfrm>
        </p:spPr>
        <p:txBody>
          <a:bodyPr/>
          <a:lstStyle/>
          <a:p>
            <a:r>
              <a:rPr lang="en-US" dirty="0" smtClean="0"/>
              <a:t>Command line tools for an easy integration with Continuous Integration</a:t>
            </a:r>
          </a:p>
          <a:p>
            <a:pPr lvl="1"/>
            <a:r>
              <a:rPr lang="en-US" dirty="0" smtClean="0"/>
              <a:t>Usable from Windows and Linux host</a:t>
            </a:r>
          </a:p>
          <a:p>
            <a:pPr lvl="1"/>
            <a:r>
              <a:rPr lang="en-US" dirty="0" smtClean="0"/>
              <a:t>Target connection primarily through USB</a:t>
            </a:r>
          </a:p>
          <a:p>
            <a:pPr lvl="1"/>
            <a:r>
              <a:rPr lang="en-US" dirty="0" smtClean="0"/>
              <a:t>Tools for</a:t>
            </a:r>
          </a:p>
          <a:p>
            <a:pPr lvl="2"/>
            <a:r>
              <a:rPr lang="en-US" dirty="0" smtClean="0"/>
              <a:t>Building the OEM app </a:t>
            </a:r>
            <a:r>
              <a:rPr lang="en-US" dirty="0" err="1" smtClean="0"/>
              <a:t>inc.</a:t>
            </a:r>
            <a:r>
              <a:rPr lang="en-US" dirty="0" smtClean="0"/>
              <a:t> toolchain and cross compiler</a:t>
            </a:r>
          </a:p>
          <a:p>
            <a:pPr lvl="2"/>
            <a:r>
              <a:rPr lang="en-US" dirty="0" smtClean="0"/>
              <a:t>Downloading the OEM app into the module</a:t>
            </a:r>
          </a:p>
          <a:p>
            <a:pPr lvl="2"/>
            <a:r>
              <a:rPr lang="en-US" dirty="0" smtClean="0"/>
              <a:t>Configuring &amp; getting logs from the OEM app</a:t>
            </a:r>
          </a:p>
          <a:p>
            <a:pPr lvl="3"/>
            <a:r>
              <a:rPr lang="en-US" dirty="0" smtClean="0"/>
              <a:t>Through dedicated serial port (any physical UART or logical USB port)</a:t>
            </a:r>
          </a:p>
          <a:p>
            <a:pPr lvl="3"/>
            <a:r>
              <a:rPr lang="en-US" dirty="0" smtClean="0"/>
              <a:t>Through URC multiplexed into an AT channel</a:t>
            </a:r>
          </a:p>
          <a:p>
            <a:pPr lvl="2"/>
            <a:r>
              <a:rPr lang="en-US" dirty="0" smtClean="0"/>
              <a:t>Exploring the application core File System</a:t>
            </a:r>
          </a:p>
          <a:p>
            <a:endParaRPr lang="en-US" dirty="0"/>
          </a:p>
        </p:txBody>
      </p:sp>
      <p:pic>
        <p:nvPicPr>
          <p:cNvPr id="2052" name="Picture 4" descr="Résultat de recherche d'images pour &quot;windows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693" y="73912"/>
            <a:ext cx="414013" cy="4140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ésultat de recherche d'images pour &quot;linux logo png&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3973" y="56089"/>
            <a:ext cx="436603" cy="5057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macos logo png&quot;"/>
          <p:cNvPicPr>
            <a:picLocks noChangeAspect="1" noChangeArrowheads="1"/>
          </p:cNvPicPr>
          <p:nvPr/>
        </p:nvPicPr>
        <p:blipFill rotWithShape="1">
          <a:blip r:embed="rId6">
            <a:extLst>
              <a:ext uri="{28A0092B-C50C-407E-A947-70E740481C1C}">
                <a14:useLocalDpi xmlns:a14="http://schemas.microsoft.com/office/drawing/2010/main" val="0"/>
              </a:ext>
            </a:extLst>
          </a:blip>
          <a:srcRect l="20526" r="28377" b="30374"/>
          <a:stretch/>
        </p:blipFill>
        <p:spPr bwMode="auto">
          <a:xfrm>
            <a:off x="8504843" y="85660"/>
            <a:ext cx="432519" cy="4420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stretch>
            <a:fillRect/>
          </a:stretch>
        </p:blipFill>
        <p:spPr>
          <a:xfrm>
            <a:off x="6340052" y="2864967"/>
            <a:ext cx="2127331" cy="1619710"/>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7825" y="2295842"/>
            <a:ext cx="489580" cy="676027"/>
          </a:xfrm>
          <a:prstGeom prst="rect">
            <a:avLst/>
          </a:prstGeom>
        </p:spPr>
      </p:pic>
    </p:spTree>
    <p:extLst>
      <p:ext uri="{BB962C8B-B14F-4D97-AF65-F5344CB8AC3E}">
        <p14:creationId xmlns:p14="http://schemas.microsoft.com/office/powerpoint/2010/main" val="24087861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66765" y="1"/>
            <a:ext cx="8674683" cy="561836"/>
          </a:xfrm>
        </p:spPr>
        <p:txBody>
          <a:bodyPr/>
          <a:lstStyle/>
          <a:p>
            <a:r>
              <a:rPr lang="en-US" dirty="0" smtClean="0"/>
              <a:t>SDK Service APIs – GINA Application Management</a:t>
            </a:r>
            <a:endParaRPr lang="en-US" dirty="0"/>
          </a:p>
        </p:txBody>
      </p:sp>
      <p:sp>
        <p:nvSpPr>
          <p:cNvPr id="5" name="Espace réservé du contenu 2"/>
          <p:cNvSpPr>
            <a:spLocks noGrp="1"/>
          </p:cNvSpPr>
          <p:nvPr>
            <p:ph idx="1"/>
          </p:nvPr>
        </p:nvSpPr>
        <p:spPr>
          <a:xfrm>
            <a:off x="179516" y="696542"/>
            <a:ext cx="7023718" cy="3922350"/>
          </a:xfrm>
        </p:spPr>
        <p:txBody>
          <a:bodyPr>
            <a:normAutofit/>
          </a:bodyPr>
          <a:lstStyle/>
          <a:p>
            <a:r>
              <a:rPr lang="en-US" dirty="0" smtClean="0"/>
              <a:t>Watchdog Reset</a:t>
            </a:r>
          </a:p>
          <a:p>
            <a:pPr lvl="1"/>
            <a:r>
              <a:rPr lang="en-US" dirty="0" smtClean="0"/>
              <a:t>System reset if your application falls into infinite loop</a:t>
            </a:r>
          </a:p>
          <a:p>
            <a:pPr lvl="1"/>
            <a:endParaRPr lang="en-US" dirty="0" smtClean="0"/>
          </a:p>
          <a:p>
            <a:r>
              <a:rPr lang="en-US" dirty="0" smtClean="0"/>
              <a:t>Resource cleanup</a:t>
            </a:r>
          </a:p>
          <a:p>
            <a:pPr lvl="1"/>
            <a:r>
              <a:rPr lang="en-US" dirty="0" smtClean="0"/>
              <a:t>Callback to properly release your resources in case of application stop/update</a:t>
            </a:r>
          </a:p>
          <a:p>
            <a:pPr lvl="1"/>
            <a:endParaRPr lang="en-US" dirty="0" smtClean="0"/>
          </a:p>
          <a:p>
            <a:r>
              <a:rPr lang="en-US" dirty="0" smtClean="0"/>
              <a:t>Custom Update procedure</a:t>
            </a:r>
          </a:p>
          <a:p>
            <a:pPr lvl="1"/>
            <a:r>
              <a:rPr lang="en-US" dirty="0" smtClean="0"/>
              <a:t>Update firmware or application</a:t>
            </a:r>
          </a:p>
          <a:p>
            <a:pPr lvl="1"/>
            <a:r>
              <a:rPr lang="en-US" dirty="0" smtClean="0"/>
              <a:t>Either locally (e.g. UART) or remotely (e.g. HTTP)</a:t>
            </a:r>
          </a:p>
        </p:txBody>
      </p:sp>
      <p:pic>
        <p:nvPicPr>
          <p:cNvPr id="2" name="Picture 1"/>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47075" y="841107"/>
            <a:ext cx="555004" cy="555004"/>
          </a:xfrm>
          <a:prstGeom prst="rect">
            <a:avLst/>
          </a:prstGeom>
        </p:spPr>
      </p:pic>
      <p:pic>
        <p:nvPicPr>
          <p:cNvPr id="3" name="Picture 2"/>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12383" y="2023546"/>
            <a:ext cx="424389" cy="481367"/>
          </a:xfrm>
          <a:prstGeom prst="rect">
            <a:avLst/>
          </a:prstGeom>
        </p:spPr>
      </p:pic>
      <p:pic>
        <p:nvPicPr>
          <p:cNvPr id="12" name="Picture 11"/>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12383" y="3622559"/>
            <a:ext cx="513828" cy="513828"/>
          </a:xfrm>
          <a:prstGeom prst="rect">
            <a:avLst/>
          </a:prstGeom>
        </p:spPr>
      </p:pic>
      <p:sp>
        <p:nvSpPr>
          <p:cNvPr id="14" name="Down Arrow 13"/>
          <p:cNvSpPr/>
          <p:nvPr/>
        </p:nvSpPr>
        <p:spPr>
          <a:xfrm>
            <a:off x="7547227" y="3287390"/>
            <a:ext cx="444137" cy="592083"/>
          </a:xfrm>
          <a:prstGeom prst="downArrow">
            <a:avLst>
              <a:gd name="adj1" fmla="val 50000"/>
              <a:gd name="adj2" fmla="val 66440"/>
            </a:avLst>
          </a:prstGeom>
          <a:solidFill>
            <a:schemeClr val="bg1"/>
          </a:solidFill>
          <a:ln w="25400">
            <a:solidFill>
              <a:srgbClr val="0E778E"/>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225807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66765" y="1"/>
            <a:ext cx="8674683" cy="561836"/>
          </a:xfrm>
        </p:spPr>
        <p:txBody>
          <a:bodyPr/>
          <a:lstStyle/>
          <a:p>
            <a:r>
              <a:rPr lang="en-US" dirty="0" smtClean="0"/>
              <a:t>SDK – Errors &amp; Exceptions Management</a:t>
            </a:r>
            <a:endParaRPr lang="en-US" dirty="0"/>
          </a:p>
        </p:txBody>
      </p:sp>
      <p:sp>
        <p:nvSpPr>
          <p:cNvPr id="5" name="Espace réservé du contenu 2"/>
          <p:cNvSpPr>
            <a:spLocks noGrp="1"/>
          </p:cNvSpPr>
          <p:nvPr>
            <p:ph idx="1"/>
          </p:nvPr>
        </p:nvSpPr>
        <p:spPr>
          <a:xfrm>
            <a:off x="179517" y="696542"/>
            <a:ext cx="4062240" cy="3922350"/>
          </a:xfrm>
        </p:spPr>
        <p:txBody>
          <a:bodyPr>
            <a:normAutofit lnSpcReduction="10000"/>
          </a:bodyPr>
          <a:lstStyle/>
          <a:p>
            <a:r>
              <a:rPr lang="en-US" dirty="0" err="1" smtClean="0"/>
              <a:t>Backtrace</a:t>
            </a:r>
            <a:endParaRPr lang="en-US" dirty="0" smtClean="0"/>
          </a:p>
          <a:p>
            <a:pPr lvl="1"/>
            <a:r>
              <a:rPr lang="en-US" dirty="0" smtClean="0"/>
              <a:t>Get the last called functions before a crash</a:t>
            </a:r>
          </a:p>
          <a:p>
            <a:pPr marL="268275" lvl="1" indent="0">
              <a:buNone/>
            </a:pPr>
            <a:endParaRPr lang="en-US" dirty="0" smtClean="0"/>
          </a:p>
          <a:p>
            <a:r>
              <a:rPr lang="en-US" dirty="0" smtClean="0"/>
              <a:t>Exception Handler</a:t>
            </a:r>
          </a:p>
          <a:p>
            <a:pPr lvl="1"/>
            <a:r>
              <a:rPr lang="en-US" dirty="0" smtClean="0"/>
              <a:t>Catch exceptions for unauthorized memory or resource access</a:t>
            </a:r>
          </a:p>
          <a:p>
            <a:pPr lvl="1"/>
            <a:r>
              <a:rPr lang="en-US" dirty="0" smtClean="0"/>
              <a:t>Configure behavior depending on error type</a:t>
            </a:r>
          </a:p>
          <a:p>
            <a:pPr lvl="2"/>
            <a:r>
              <a:rPr lang="fr-FR" dirty="0" smtClean="0"/>
              <a:t>Ignore</a:t>
            </a:r>
          </a:p>
          <a:p>
            <a:pPr lvl="2"/>
            <a:r>
              <a:rPr lang="fr-FR" dirty="0" smtClean="0"/>
              <a:t>Restart </a:t>
            </a:r>
            <a:r>
              <a:rPr lang="fr-FR" dirty="0" err="1" smtClean="0"/>
              <a:t>app</a:t>
            </a:r>
            <a:endParaRPr lang="fr-FR" dirty="0" smtClean="0"/>
          </a:p>
          <a:p>
            <a:pPr lvl="2"/>
            <a:r>
              <a:rPr lang="fr-FR" dirty="0" smtClean="0"/>
              <a:t>Restart </a:t>
            </a:r>
            <a:r>
              <a:rPr lang="fr-FR" dirty="0" err="1" smtClean="0"/>
              <a:t>app</a:t>
            </a:r>
            <a:r>
              <a:rPr lang="fr-FR" dirty="0" smtClean="0"/>
              <a:t> </a:t>
            </a:r>
            <a:r>
              <a:rPr lang="fr-FR" dirty="0" err="1" smtClean="0"/>
              <a:t>wo</a:t>
            </a:r>
            <a:r>
              <a:rPr lang="fr-FR" dirty="0" smtClean="0"/>
              <a:t>. data </a:t>
            </a:r>
            <a:r>
              <a:rPr lang="fr-FR" dirty="0" err="1" smtClean="0"/>
              <a:t>re-initialization</a:t>
            </a:r>
            <a:endParaRPr lang="fr-FR" dirty="0" smtClean="0"/>
          </a:p>
          <a:p>
            <a:pPr lvl="2"/>
            <a:r>
              <a:rPr lang="fr-FR" dirty="0" smtClean="0"/>
              <a:t>Stop &amp; </a:t>
            </a:r>
            <a:r>
              <a:rPr lang="fr-FR" dirty="0" err="1" smtClean="0"/>
              <a:t>unload</a:t>
            </a:r>
            <a:r>
              <a:rPr lang="fr-FR" dirty="0" smtClean="0"/>
              <a:t> </a:t>
            </a:r>
            <a:r>
              <a:rPr lang="fr-FR" dirty="0" err="1" smtClean="0"/>
              <a:t>app</a:t>
            </a:r>
            <a:endParaRPr lang="en-US" dirty="0" smtClean="0"/>
          </a:p>
          <a:p>
            <a:pPr lvl="1"/>
            <a:endParaRPr lang="en-US" dirty="0" smtClean="0"/>
          </a:p>
        </p:txBody>
      </p:sp>
      <p:sp>
        <p:nvSpPr>
          <p:cNvPr id="8" name="TextBox 7"/>
          <p:cNvSpPr txBox="1"/>
          <p:nvPr/>
        </p:nvSpPr>
        <p:spPr>
          <a:xfrm>
            <a:off x="4214046" y="1639331"/>
            <a:ext cx="4910287" cy="1597091"/>
          </a:xfrm>
          <a:prstGeom prst="rect">
            <a:avLst/>
          </a:prstGeom>
          <a:solidFill>
            <a:srgbClr val="000000"/>
          </a:solidFill>
        </p:spPr>
        <p:txBody>
          <a:bodyPr wrap="square" rtlCol="0">
            <a:noAutofit/>
          </a:bodyPr>
          <a:lstStyle/>
          <a:p>
            <a:r>
              <a:rPr lang="en-US" sz="800" dirty="0" err="1" smtClean="0">
                <a:solidFill>
                  <a:srgbClr val="92D050"/>
                </a:solidFill>
                <a:latin typeface="Courier New" panose="02070309020205020404" pitchFamily="49" charset="0"/>
                <a:cs typeface="Courier New" panose="02070309020205020404" pitchFamily="49" charset="0"/>
              </a:rPr>
              <a:t>user@host</a:t>
            </a:r>
            <a:r>
              <a:rPr lang="en-US" sz="800" dirty="0" smtClean="0">
                <a:solidFill>
                  <a:schemeClr val="bg1"/>
                </a:solidFill>
                <a:latin typeface="Courier New" panose="02070309020205020404" pitchFamily="49" charset="0"/>
                <a:cs typeface="Courier New" panose="02070309020205020404" pitchFamily="49" charset="0"/>
              </a:rPr>
              <a:t>:</a:t>
            </a:r>
            <a:r>
              <a:rPr lang="en-US" sz="800" dirty="0" smtClean="0">
                <a:solidFill>
                  <a:schemeClr val="bg2"/>
                </a:solidFill>
                <a:latin typeface="Courier New" panose="02070309020205020404" pitchFamily="49" charset="0"/>
                <a:cs typeface="Courier New" panose="02070309020205020404" pitchFamily="49" charset="0"/>
              </a:rPr>
              <a:t>~</a:t>
            </a:r>
            <a:r>
              <a:rPr lang="en-US" sz="800" dirty="0" smtClean="0">
                <a:solidFill>
                  <a:schemeClr val="bg1"/>
                </a:solidFill>
                <a:latin typeface="Courier New" panose="02070309020205020404" pitchFamily="49" charset="0"/>
                <a:cs typeface="Courier New" panose="02070309020205020404" pitchFamily="49" charset="0"/>
              </a:rPr>
              <a:t>$ </a:t>
            </a:r>
            <a:r>
              <a:rPr lang="en-US" sz="800" dirty="0">
                <a:solidFill>
                  <a:schemeClr val="bg1"/>
                </a:solidFill>
                <a:latin typeface="Courier New" panose="02070309020205020404" pitchFamily="49" charset="0"/>
                <a:cs typeface="Courier New" panose="02070309020205020404" pitchFamily="49" charset="0"/>
              </a:rPr>
              <a:t>python backtrace.py process exception3 1 ..\examples\exception3 .</a:t>
            </a:r>
          </a:p>
          <a:p>
            <a:r>
              <a:rPr lang="en-US" sz="800" dirty="0">
                <a:solidFill>
                  <a:schemeClr val="bg1"/>
                </a:solidFill>
                <a:latin typeface="Courier New" panose="02070309020205020404" pitchFamily="49" charset="0"/>
                <a:cs typeface="Courier New" panose="02070309020205020404" pitchFamily="49" charset="0"/>
              </a:rPr>
              <a:t>Process Dump 1 of APP exception3...</a:t>
            </a:r>
          </a:p>
          <a:p>
            <a:r>
              <a:rPr lang="en-US" sz="800" dirty="0">
                <a:solidFill>
                  <a:schemeClr val="bg1"/>
                </a:solidFill>
                <a:latin typeface="Courier New" panose="02070309020205020404" pitchFamily="49" charset="0"/>
                <a:cs typeface="Courier New" panose="02070309020205020404" pitchFamily="49" charset="0"/>
              </a:rPr>
              <a:t>Received 100 %</a:t>
            </a:r>
          </a:p>
          <a:p>
            <a:r>
              <a:rPr lang="en-US" sz="800" dirty="0" err="1">
                <a:solidFill>
                  <a:schemeClr val="bg1"/>
                </a:solidFill>
                <a:latin typeface="Courier New" panose="02070309020205020404" pitchFamily="49" charset="0"/>
                <a:cs typeface="Courier New" panose="02070309020205020404" pitchFamily="49" charset="0"/>
              </a:rPr>
              <a:t>sp</a:t>
            </a:r>
            <a:r>
              <a:rPr lang="en-US" sz="800" dirty="0">
                <a:solidFill>
                  <a:schemeClr val="bg1"/>
                </a:solidFill>
                <a:latin typeface="Courier New" panose="02070309020205020404" pitchFamily="49" charset="0"/>
                <a:cs typeface="Courier New" panose="02070309020205020404" pitchFamily="49" charset="0"/>
              </a:rPr>
              <a:t> is 0x43004c78, </a:t>
            </a:r>
            <a:r>
              <a:rPr lang="en-US" sz="800" dirty="0" err="1">
                <a:solidFill>
                  <a:schemeClr val="bg1"/>
                </a:solidFill>
                <a:latin typeface="Courier New" panose="02070309020205020404" pitchFamily="49" charset="0"/>
                <a:cs typeface="Courier New" panose="02070309020205020404" pitchFamily="49" charset="0"/>
              </a:rPr>
              <a:t>stackStart</a:t>
            </a:r>
            <a:r>
              <a:rPr lang="en-US" sz="800" dirty="0">
                <a:solidFill>
                  <a:schemeClr val="bg1"/>
                </a:solidFill>
                <a:latin typeface="Courier New" panose="02070309020205020404" pitchFamily="49" charset="0"/>
                <a:cs typeface="Courier New" panose="02070309020205020404" pitchFamily="49" charset="0"/>
              </a:rPr>
              <a:t> is 0x43003d30</a:t>
            </a:r>
          </a:p>
          <a:p>
            <a:r>
              <a:rPr lang="en-US" sz="800" dirty="0" err="1">
                <a:solidFill>
                  <a:schemeClr val="bg1"/>
                </a:solidFill>
                <a:latin typeface="Courier New" panose="02070309020205020404" pitchFamily="49" charset="0"/>
                <a:cs typeface="Courier New" panose="02070309020205020404" pitchFamily="49" charset="0"/>
              </a:rPr>
              <a:t>lr</a:t>
            </a:r>
            <a:r>
              <a:rPr lang="en-US" sz="800" dirty="0">
                <a:solidFill>
                  <a:schemeClr val="bg1"/>
                </a:solidFill>
                <a:latin typeface="Courier New" panose="02070309020205020404" pitchFamily="49" charset="0"/>
                <a:cs typeface="Courier New" panose="02070309020205020404" pitchFamily="49" charset="0"/>
              </a:rPr>
              <a:t> is 0x43000254</a:t>
            </a:r>
          </a:p>
          <a:p>
            <a:r>
              <a:rPr lang="en-US" sz="800" dirty="0">
                <a:solidFill>
                  <a:schemeClr val="bg1"/>
                </a:solidFill>
                <a:latin typeface="Courier New" panose="02070309020205020404" pitchFamily="49" charset="0"/>
                <a:cs typeface="Courier New" panose="02070309020205020404" pitchFamily="49" charset="0"/>
              </a:rPr>
              <a:t>pc is 0x430001e8</a:t>
            </a:r>
          </a:p>
          <a:p>
            <a:r>
              <a:rPr lang="en-US" sz="800" dirty="0">
                <a:solidFill>
                  <a:schemeClr val="bg1"/>
                </a:solidFill>
                <a:latin typeface="Courier New" panose="02070309020205020404" pitchFamily="49" charset="0"/>
                <a:cs typeface="Courier New" panose="02070309020205020404" pitchFamily="49" charset="0"/>
              </a:rPr>
              <a:t>*** Exception occurred at PC 0x430001e8 in function Func3 at line #139</a:t>
            </a:r>
          </a:p>
          <a:p>
            <a:r>
              <a:rPr lang="en-US" sz="800" dirty="0">
                <a:solidFill>
                  <a:schemeClr val="bg1"/>
                </a:solidFill>
                <a:latin typeface="Courier New" panose="02070309020205020404" pitchFamily="49" charset="0"/>
                <a:cs typeface="Courier New" panose="02070309020205020404" pitchFamily="49" charset="0"/>
              </a:rPr>
              <a:t>in exception3.c</a:t>
            </a:r>
          </a:p>
          <a:p>
            <a:r>
              <a:rPr lang="en-US" sz="800" dirty="0">
                <a:solidFill>
                  <a:schemeClr val="bg1"/>
                </a:solidFill>
                <a:latin typeface="Courier New" panose="02070309020205020404" pitchFamily="49" charset="0"/>
                <a:cs typeface="Courier New" panose="02070309020205020404" pitchFamily="49" charset="0"/>
              </a:rPr>
              <a:t>*** Called from 0x43000250 in function Func2 at line #154 in exception3.c</a:t>
            </a:r>
          </a:p>
          <a:p>
            <a:r>
              <a:rPr lang="en-US" sz="800" dirty="0">
                <a:solidFill>
                  <a:schemeClr val="bg1"/>
                </a:solidFill>
                <a:latin typeface="Courier New" panose="02070309020205020404" pitchFamily="49" charset="0"/>
                <a:cs typeface="Courier New" panose="02070309020205020404" pitchFamily="49" charset="0"/>
              </a:rPr>
              <a:t>*** Called from 0x43000278 in function Func1 at line #162 in exception3.c</a:t>
            </a:r>
          </a:p>
          <a:p>
            <a:r>
              <a:rPr lang="en-US" sz="800" dirty="0">
                <a:solidFill>
                  <a:schemeClr val="bg1"/>
                </a:solidFill>
                <a:latin typeface="Courier New" panose="02070309020205020404" pitchFamily="49" charset="0"/>
                <a:cs typeface="Courier New" panose="02070309020205020404" pitchFamily="49" charset="0"/>
              </a:rPr>
              <a:t>*** Called from 0x430002f8 in function _</a:t>
            </a:r>
            <a:r>
              <a:rPr lang="en-US" sz="800" dirty="0" err="1">
                <a:solidFill>
                  <a:schemeClr val="bg1"/>
                </a:solidFill>
                <a:latin typeface="Courier New" panose="02070309020205020404" pitchFamily="49" charset="0"/>
                <a:cs typeface="Courier New" panose="02070309020205020404" pitchFamily="49" charset="0"/>
              </a:rPr>
              <a:t>APP_main</a:t>
            </a:r>
            <a:r>
              <a:rPr lang="en-US" sz="800" dirty="0">
                <a:solidFill>
                  <a:schemeClr val="bg1"/>
                </a:solidFill>
                <a:latin typeface="Courier New" panose="02070309020205020404" pitchFamily="49" charset="0"/>
                <a:cs typeface="Courier New" panose="02070309020205020404" pitchFamily="49" charset="0"/>
              </a:rPr>
              <a:t> at line #184 in </a:t>
            </a:r>
            <a:r>
              <a:rPr lang="en-US" sz="800" dirty="0" smtClean="0">
                <a:solidFill>
                  <a:schemeClr val="bg1"/>
                </a:solidFill>
                <a:latin typeface="Courier New" panose="02070309020205020404" pitchFamily="49" charset="0"/>
                <a:cs typeface="Courier New" panose="02070309020205020404" pitchFamily="49" charset="0"/>
              </a:rPr>
              <a:t>exception3.c</a:t>
            </a:r>
          </a:p>
          <a:p>
            <a:r>
              <a:rPr lang="en-US" sz="800" dirty="0" smtClean="0">
                <a:solidFill>
                  <a:schemeClr val="bg1"/>
                </a:solidFill>
                <a:latin typeface="Courier New" panose="02070309020205020404" pitchFamily="49" charset="0"/>
                <a:cs typeface="Courier New" panose="02070309020205020404" pitchFamily="49" charset="0"/>
              </a:rPr>
              <a:t>LR </a:t>
            </a:r>
            <a:r>
              <a:rPr lang="en-US" sz="800" dirty="0">
                <a:solidFill>
                  <a:schemeClr val="bg1"/>
                </a:solidFill>
                <a:latin typeface="Courier New" panose="02070309020205020404" pitchFamily="49" charset="0"/>
                <a:cs typeface="Courier New" panose="02070309020205020404" pitchFamily="49" charset="0"/>
              </a:rPr>
              <a:t>0x0 - end of call stack </a:t>
            </a:r>
            <a:r>
              <a:rPr lang="en-US" sz="800" dirty="0" smtClean="0">
                <a:solidFill>
                  <a:schemeClr val="bg1"/>
                </a:solidFill>
                <a:latin typeface="Courier New" panose="02070309020205020404" pitchFamily="49" charset="0"/>
                <a:cs typeface="Courier New" panose="02070309020205020404" pitchFamily="49" charset="0"/>
              </a:rPr>
              <a:t>detected</a:t>
            </a:r>
          </a:p>
        </p:txBody>
      </p:sp>
    </p:spTree>
    <p:extLst>
      <p:ext uri="{BB962C8B-B14F-4D97-AF65-F5344CB8AC3E}">
        <p14:creationId xmlns:p14="http://schemas.microsoft.com/office/powerpoint/2010/main" val="4217276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66765" y="1"/>
            <a:ext cx="8674683" cy="561836"/>
          </a:xfrm>
        </p:spPr>
        <p:txBody>
          <a:bodyPr/>
          <a:lstStyle/>
          <a:p>
            <a:r>
              <a:rPr lang="en-US" dirty="0" smtClean="0"/>
              <a:t>SDK – Secure your application</a:t>
            </a:r>
            <a:endParaRPr lang="en-US" dirty="0"/>
          </a:p>
        </p:txBody>
      </p:sp>
      <p:sp>
        <p:nvSpPr>
          <p:cNvPr id="5" name="Espace réservé du contenu 2"/>
          <p:cNvSpPr>
            <a:spLocks noGrp="1"/>
          </p:cNvSpPr>
          <p:nvPr>
            <p:ph idx="1"/>
          </p:nvPr>
        </p:nvSpPr>
        <p:spPr>
          <a:xfrm>
            <a:off x="179517" y="696542"/>
            <a:ext cx="5619956" cy="3922350"/>
          </a:xfrm>
        </p:spPr>
        <p:txBody>
          <a:bodyPr>
            <a:normAutofit/>
          </a:bodyPr>
          <a:lstStyle/>
          <a:p>
            <a:r>
              <a:rPr lang="en-US" dirty="0" smtClean="0"/>
              <a:t>Application Signing</a:t>
            </a:r>
          </a:p>
          <a:p>
            <a:pPr lvl="1"/>
            <a:r>
              <a:rPr lang="en-US" dirty="0" smtClean="0"/>
              <a:t>Prevent malware injection</a:t>
            </a:r>
          </a:p>
          <a:p>
            <a:pPr lvl="1"/>
            <a:r>
              <a:rPr lang="en-US" dirty="0" smtClean="0"/>
              <a:t>Using your own key pair</a:t>
            </a:r>
          </a:p>
          <a:p>
            <a:pPr lvl="1"/>
            <a:r>
              <a:rPr lang="en-US" dirty="0" err="1" smtClean="0"/>
              <a:t>PuK</a:t>
            </a:r>
            <a:r>
              <a:rPr lang="en-US" dirty="0" smtClean="0"/>
              <a:t>/certificates stored in Thales certificate store</a:t>
            </a:r>
          </a:p>
          <a:p>
            <a:endParaRPr lang="en-US" dirty="0" smtClean="0"/>
          </a:p>
          <a:p>
            <a:r>
              <a:rPr lang="en-US" dirty="0" smtClean="0"/>
              <a:t>Reduce interfaces &amp; commands</a:t>
            </a:r>
          </a:p>
          <a:p>
            <a:pPr lvl="1"/>
            <a:r>
              <a:rPr lang="en-US" dirty="0" smtClean="0"/>
              <a:t>Locking peripheral interfaces (UART, SPI, …)</a:t>
            </a:r>
          </a:p>
          <a:p>
            <a:pPr lvl="1"/>
            <a:r>
              <a:rPr lang="en-US" dirty="0" smtClean="0"/>
              <a:t>Locking </a:t>
            </a:r>
            <a:r>
              <a:rPr lang="en-US" dirty="0"/>
              <a:t>c</a:t>
            </a:r>
            <a:r>
              <a:rPr lang="en-US" dirty="0" smtClean="0"/>
              <a:t>ommands on AT Interfaces</a:t>
            </a:r>
          </a:p>
          <a:p>
            <a:pPr lvl="1"/>
            <a:r>
              <a:rPr lang="en-US" dirty="0" smtClean="0"/>
              <a:t>Locking File System rights &amp; access</a:t>
            </a:r>
          </a:p>
          <a:p>
            <a:pPr lvl="1"/>
            <a:r>
              <a:rPr lang="en-US" dirty="0" smtClean="0"/>
              <a:t>Locking </a:t>
            </a:r>
            <a:r>
              <a:rPr lang="en-US" dirty="0" err="1" smtClean="0"/>
              <a:t>Userware</a:t>
            </a:r>
            <a:r>
              <a:rPr lang="en-US" dirty="0" smtClean="0"/>
              <a:t> app &amp; logs</a:t>
            </a:r>
          </a:p>
          <a:p>
            <a:pPr lvl="1"/>
            <a:endParaRPr lang="en-US" dirty="0" smtClean="0"/>
          </a:p>
          <a:p>
            <a:pPr lvl="1"/>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455" y="954718"/>
            <a:ext cx="2780542" cy="2888886"/>
          </a:xfrm>
          <a:prstGeom prst="rect">
            <a:avLst/>
          </a:prstGeom>
        </p:spPr>
      </p:pic>
      <p:sp>
        <p:nvSpPr>
          <p:cNvPr id="7" name="Round Same Side Corner Rectangle 6"/>
          <p:cNvSpPr/>
          <p:nvPr/>
        </p:nvSpPr>
        <p:spPr>
          <a:xfrm rot="10800000">
            <a:off x="6156675" y="2021976"/>
            <a:ext cx="2309673" cy="1607127"/>
          </a:xfrm>
          <a:prstGeom prst="round2SameRect">
            <a:avLst>
              <a:gd name="adj1" fmla="val 5442"/>
              <a:gd name="adj2" fmla="val 0"/>
            </a:avLst>
          </a:prstGeom>
          <a:solidFill>
            <a:schemeClr val="bg1">
              <a:alpha val="50000"/>
            </a:schemeClr>
          </a:solidFill>
          <a:ln>
            <a:noFill/>
          </a:ln>
          <a:effectLst>
            <a:outerShdw blurRad="381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p>
        </p:txBody>
      </p:sp>
      <p:sp>
        <p:nvSpPr>
          <p:cNvPr id="9" name="Rectangle 8"/>
          <p:cNvSpPr/>
          <p:nvPr/>
        </p:nvSpPr>
        <p:spPr>
          <a:xfrm rot="10800000">
            <a:off x="6261635" y="2093574"/>
            <a:ext cx="2097702" cy="1114352"/>
          </a:xfrm>
          <a:prstGeom prst="rect">
            <a:avLst/>
          </a:prstGeom>
          <a:solidFill>
            <a:schemeClr val="tx2">
              <a:alpha val="80000"/>
            </a:schemeClr>
          </a:solidFill>
          <a:ln>
            <a:noFill/>
          </a:ln>
          <a:effectLst>
            <a:outerShdw blurRad="25400" dist="12700" dir="2700000" algn="tl" rotWithShape="0">
              <a:schemeClr val="bg2">
                <a:lumMod val="75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p>
        </p:txBody>
      </p:sp>
      <p:sp>
        <p:nvSpPr>
          <p:cNvPr id="10" name="Round Single Corner Rectangle 9"/>
          <p:cNvSpPr/>
          <p:nvPr/>
        </p:nvSpPr>
        <p:spPr>
          <a:xfrm>
            <a:off x="7592223" y="2542460"/>
            <a:ext cx="767114" cy="308512"/>
          </a:xfrm>
          <a:prstGeom prst="round1Rect">
            <a:avLst>
              <a:gd name="adj" fmla="val 0"/>
            </a:avLst>
          </a:prstGeom>
          <a:solidFill>
            <a:srgbClr val="2E94AC">
              <a:alpha val="80000"/>
            </a:srgbClr>
          </a:solidFill>
          <a:ln>
            <a:noFill/>
          </a:ln>
          <a:effectLst>
            <a:outerShdw blurRad="25400" dist="12700" dir="2700000" algn="tl" rotWithShape="0">
              <a:schemeClr val="bg2">
                <a:lumMod val="75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smtClean="0"/>
              <a:t>Certificate Store</a:t>
            </a:r>
            <a:endParaRPr lang="en-US" sz="800" dirty="0"/>
          </a:p>
        </p:txBody>
      </p:sp>
      <p:sp>
        <p:nvSpPr>
          <p:cNvPr id="11" name="Round Same Side Corner Rectangle 10"/>
          <p:cNvSpPr/>
          <p:nvPr/>
        </p:nvSpPr>
        <p:spPr>
          <a:xfrm flipV="1">
            <a:off x="6316877" y="2093574"/>
            <a:ext cx="1990418" cy="350570"/>
          </a:xfrm>
          <a:prstGeom prst="round2SameRect">
            <a:avLst/>
          </a:prstGeom>
          <a:solidFill>
            <a:srgbClr val="B1C400">
              <a:alpha val="80000"/>
            </a:srgbClr>
          </a:solidFill>
          <a:ln w="15875">
            <a:noFill/>
          </a:ln>
          <a:effectLst>
            <a:outerShdw blurRad="25400" dist="12700" dir="2700000" algn="tl" rotWithShape="0">
              <a:schemeClr val="accent5">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900" b="1" dirty="0" err="1">
              <a:solidFill>
                <a:schemeClr val="bg1"/>
              </a:solidFill>
              <a:effectLst>
                <a:innerShdw blurRad="63500" dist="50800" dir="13500000">
                  <a:prstClr val="black">
                    <a:alpha val="50000"/>
                  </a:prstClr>
                </a:innerShdw>
              </a:effectLst>
            </a:endParaRPr>
          </a:p>
        </p:txBody>
      </p:sp>
      <p:sp>
        <p:nvSpPr>
          <p:cNvPr id="12" name="Rectangle 11"/>
          <p:cNvSpPr/>
          <p:nvPr/>
        </p:nvSpPr>
        <p:spPr>
          <a:xfrm>
            <a:off x="6500737" y="2091314"/>
            <a:ext cx="1639973" cy="352830"/>
          </a:xfrm>
          <a:prstGeom prst="rect">
            <a:avLst/>
          </a:prstGeom>
        </p:spPr>
        <p:txBody>
          <a:bodyPr wrap="none">
            <a:spAutoFit/>
          </a:bodyPr>
          <a:lstStyle/>
          <a:p>
            <a:pPr algn="ctr"/>
            <a:r>
              <a:rPr lang="fr-FR" sz="1400" b="1" dirty="0" smtClean="0">
                <a:solidFill>
                  <a:schemeClr val="bg1"/>
                </a:solidFill>
                <a:effectLst>
                  <a:innerShdw blurRad="63500" dist="50800" dir="13500000">
                    <a:prstClr val="black">
                      <a:alpha val="50000"/>
                    </a:prstClr>
                  </a:innerShdw>
                </a:effectLst>
              </a:rPr>
              <a:t>IoT Application</a:t>
            </a:r>
            <a:endParaRPr lang="en-US" sz="1400" b="1" dirty="0" err="1">
              <a:solidFill>
                <a:schemeClr val="bg1"/>
              </a:solidFill>
              <a:effectLst>
                <a:innerShdw blurRad="63500" dist="50800" dir="13500000">
                  <a:prstClr val="black">
                    <a:alpha val="50000"/>
                  </a:prstClr>
                </a:innerShdw>
              </a:effectLst>
            </a:endParaRPr>
          </a:p>
        </p:txBody>
      </p:sp>
      <p:sp>
        <p:nvSpPr>
          <p:cNvPr id="13" name="Rectangle 12"/>
          <p:cNvSpPr/>
          <p:nvPr/>
        </p:nvSpPr>
        <p:spPr>
          <a:xfrm>
            <a:off x="6261636" y="2921695"/>
            <a:ext cx="2097480" cy="286232"/>
          </a:xfrm>
          <a:prstGeom prst="rect">
            <a:avLst/>
          </a:prstGeom>
        </p:spPr>
        <p:txBody>
          <a:bodyPr wrap="square">
            <a:spAutoFit/>
          </a:bodyPr>
          <a:lstStyle/>
          <a:p>
            <a:pPr algn="ctr">
              <a:lnSpc>
                <a:spcPct val="90000"/>
              </a:lnSpc>
            </a:pPr>
            <a:r>
              <a:rPr lang="en-US" sz="1400" b="1" dirty="0" smtClean="0">
                <a:solidFill>
                  <a:schemeClr val="bg1"/>
                </a:solidFill>
                <a:effectLst>
                  <a:innerShdw blurRad="63500" dist="50800" dir="13500000">
                    <a:prstClr val="black">
                      <a:alpha val="50000"/>
                    </a:prstClr>
                  </a:innerShdw>
                </a:effectLst>
              </a:rPr>
              <a:t>Firmware</a:t>
            </a:r>
            <a:endParaRPr lang="en-US" sz="1400" b="1" dirty="0">
              <a:solidFill>
                <a:schemeClr val="bg1"/>
              </a:solidFill>
              <a:effectLst>
                <a:innerShdw blurRad="63500" dist="50800" dir="13500000">
                  <a:prstClr val="black">
                    <a:alpha val="50000"/>
                  </a:prstClr>
                </a:innerShdw>
              </a:effectLst>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656" y="1243586"/>
            <a:ext cx="2066139" cy="369927"/>
          </a:xfrm>
          <a:prstGeom prst="rect">
            <a:avLst/>
          </a:prstGeom>
          <a:effectLst>
            <a:innerShdw blurRad="25400" dist="6350" dir="13500000">
              <a:prstClr val="black">
                <a:alpha val="50000"/>
              </a:prstClr>
            </a:innerShdw>
          </a:effectLst>
        </p:spPr>
      </p:pic>
      <p:pic>
        <p:nvPicPr>
          <p:cNvPr id="15" name="Picture 14"/>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8088040" y="2975621"/>
            <a:ext cx="179790" cy="209432"/>
          </a:xfrm>
          <a:prstGeom prst="rect">
            <a:avLst/>
          </a:prstGeom>
          <a:effectLst>
            <a:innerShdw blurRad="12700" dist="6350" dir="13500000">
              <a:prstClr val="black">
                <a:alpha val="50000"/>
              </a:prstClr>
            </a:innerShdw>
          </a:effectLst>
        </p:spPr>
      </p:pic>
      <p:sp>
        <p:nvSpPr>
          <p:cNvPr id="16" name="Rectangle 15"/>
          <p:cNvSpPr/>
          <p:nvPr/>
        </p:nvSpPr>
        <p:spPr>
          <a:xfrm>
            <a:off x="6261635" y="3236969"/>
            <a:ext cx="2097702" cy="321411"/>
          </a:xfrm>
          <a:prstGeom prst="rect">
            <a:avLst/>
          </a:prstGeom>
          <a:solidFill>
            <a:schemeClr val="tx1">
              <a:alpha val="80000"/>
            </a:schemeClr>
          </a:solidFill>
          <a:ln>
            <a:noFill/>
          </a:ln>
          <a:effectLst>
            <a:outerShdw blurRad="25400" dist="12700" dir="2700000" algn="tl" rotWithShape="0">
              <a:schemeClr val="bg2">
                <a:lumMod val="75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000" b="1" dirty="0" err="1" smtClean="0"/>
              <a:t>eFUSE</a:t>
            </a:r>
            <a:endParaRPr lang="en-US" sz="1000" b="1" dirty="0"/>
          </a:p>
        </p:txBody>
      </p:sp>
      <p:cxnSp>
        <p:nvCxnSpPr>
          <p:cNvPr id="17" name="Straight Arrow Connector 16"/>
          <p:cNvCxnSpPr>
            <a:stCxn id="15" idx="2"/>
          </p:cNvCxnSpPr>
          <p:nvPr/>
        </p:nvCxnSpPr>
        <p:spPr>
          <a:xfrm>
            <a:off x="8177935" y="3185053"/>
            <a:ext cx="0" cy="273671"/>
          </a:xfrm>
          <a:prstGeom prst="straightConnector1">
            <a:avLst/>
          </a:prstGeom>
          <a:ln w="9525" cmpd="sng">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8088040" y="2128797"/>
            <a:ext cx="179790" cy="209432"/>
          </a:xfrm>
          <a:prstGeom prst="rect">
            <a:avLst/>
          </a:prstGeom>
          <a:effectLst>
            <a:innerShdw blurRad="12700" dist="6350" dir="13500000">
              <a:prstClr val="black">
                <a:alpha val="50000"/>
              </a:prstClr>
            </a:innerShdw>
          </a:effectLst>
        </p:spPr>
      </p:pic>
      <p:cxnSp>
        <p:nvCxnSpPr>
          <p:cNvPr id="19" name="Straight Arrow Connector 18"/>
          <p:cNvCxnSpPr>
            <a:stCxn id="18" idx="2"/>
          </p:cNvCxnSpPr>
          <p:nvPr/>
        </p:nvCxnSpPr>
        <p:spPr>
          <a:xfrm>
            <a:off x="8177935" y="2338229"/>
            <a:ext cx="0" cy="273671"/>
          </a:xfrm>
          <a:prstGeom prst="straightConnector1">
            <a:avLst/>
          </a:prstGeom>
          <a:ln w="9525" cmpd="sng">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35640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6833313" y="539996"/>
            <a:ext cx="2209286" cy="4177177"/>
          </a:xfrm>
          <a:prstGeom prst="rect">
            <a:avLst/>
          </a:prstGeom>
          <a:solidFill>
            <a:schemeClr val="tx1">
              <a:lumMod val="90000"/>
              <a:lumOff val="10000"/>
              <a:alpha val="27000"/>
            </a:schemeClr>
          </a:solidFill>
        </p:spPr>
        <p:txBody>
          <a:bodyPr wrap="none" lIns="0" tIns="0" rIns="0" bIns="0" anchor="b" anchorCtr="0">
            <a:noAutofit/>
          </a:bodyPr>
          <a:lstStyle/>
          <a:p>
            <a:pPr algn="ctr"/>
            <a:r>
              <a:rPr lang="fr-FR" sz="900" smtClean="0">
                <a:solidFill>
                  <a:schemeClr val="bg1"/>
                </a:solidFill>
                <a:latin typeface="+mj-lt"/>
              </a:rPr>
              <a:t>2021 H2</a:t>
            </a:r>
            <a:endParaRPr lang="en-US" sz="900" dirty="0">
              <a:solidFill>
                <a:schemeClr val="bg1"/>
              </a:solidFill>
              <a:latin typeface="+mj-lt"/>
            </a:endParaRPr>
          </a:p>
        </p:txBody>
      </p:sp>
      <p:sp>
        <p:nvSpPr>
          <p:cNvPr id="69" name="Rectangle 68"/>
          <p:cNvSpPr/>
          <p:nvPr/>
        </p:nvSpPr>
        <p:spPr>
          <a:xfrm>
            <a:off x="4578273" y="539997"/>
            <a:ext cx="2209286" cy="4177177"/>
          </a:xfrm>
          <a:prstGeom prst="rect">
            <a:avLst/>
          </a:prstGeom>
          <a:solidFill>
            <a:schemeClr val="tx1">
              <a:lumMod val="90000"/>
              <a:lumOff val="10000"/>
              <a:alpha val="27000"/>
            </a:schemeClr>
          </a:solidFill>
        </p:spPr>
        <p:txBody>
          <a:bodyPr wrap="none" lIns="0" tIns="0" rIns="0" bIns="0" anchor="b" anchorCtr="0">
            <a:noAutofit/>
          </a:bodyPr>
          <a:lstStyle/>
          <a:p>
            <a:pPr algn="ctr"/>
            <a:r>
              <a:rPr lang="fr-FR" sz="900" smtClean="0">
                <a:solidFill>
                  <a:schemeClr val="bg1"/>
                </a:solidFill>
                <a:latin typeface="+mj-lt"/>
              </a:rPr>
              <a:t>2021 H2</a:t>
            </a:r>
            <a:endParaRPr lang="en-US" sz="900" dirty="0">
              <a:solidFill>
                <a:schemeClr val="bg1"/>
              </a:solidFill>
              <a:latin typeface="+mj-lt"/>
            </a:endParaRPr>
          </a:p>
        </p:txBody>
      </p:sp>
      <p:sp>
        <p:nvSpPr>
          <p:cNvPr id="35" name="Rectangle 34"/>
          <p:cNvSpPr/>
          <p:nvPr/>
        </p:nvSpPr>
        <p:spPr>
          <a:xfrm>
            <a:off x="2311708" y="540000"/>
            <a:ext cx="2209286" cy="4177177"/>
          </a:xfrm>
          <a:prstGeom prst="rect">
            <a:avLst/>
          </a:prstGeom>
          <a:solidFill>
            <a:schemeClr val="tx1">
              <a:lumMod val="90000"/>
              <a:lumOff val="10000"/>
              <a:alpha val="27000"/>
            </a:schemeClr>
          </a:solidFill>
        </p:spPr>
        <p:txBody>
          <a:bodyPr wrap="none" lIns="0" tIns="0" rIns="0" bIns="0" anchor="b" anchorCtr="0">
            <a:noAutofit/>
          </a:bodyPr>
          <a:lstStyle/>
          <a:p>
            <a:pPr algn="ctr"/>
            <a:r>
              <a:rPr lang="fr-FR" sz="900" dirty="0" smtClean="0">
                <a:solidFill>
                  <a:schemeClr val="bg1"/>
                </a:solidFill>
                <a:latin typeface="+mj-lt"/>
              </a:rPr>
              <a:t>2021 H1</a:t>
            </a:r>
            <a:endParaRPr lang="en-US" sz="900" dirty="0">
              <a:solidFill>
                <a:schemeClr val="bg1"/>
              </a:solidFill>
              <a:latin typeface="+mj-lt"/>
            </a:endParaRPr>
          </a:p>
        </p:txBody>
      </p:sp>
      <p:sp>
        <p:nvSpPr>
          <p:cNvPr id="25" name="Rectangle 24"/>
          <p:cNvSpPr/>
          <p:nvPr/>
        </p:nvSpPr>
        <p:spPr>
          <a:xfrm>
            <a:off x="224572" y="540001"/>
            <a:ext cx="1976236" cy="4177177"/>
          </a:xfrm>
          <a:prstGeom prst="rect">
            <a:avLst/>
          </a:prstGeom>
          <a:solidFill>
            <a:schemeClr val="bg1">
              <a:lumMod val="50000"/>
              <a:alpha val="27000"/>
            </a:schemeClr>
          </a:solidFill>
        </p:spPr>
        <p:txBody>
          <a:bodyPr wrap="none" lIns="0" tIns="0" rIns="0" bIns="0" anchor="b" anchorCtr="0">
            <a:noAutofit/>
          </a:bodyPr>
          <a:lstStyle/>
          <a:p>
            <a:pPr algn="ctr"/>
            <a:endParaRPr lang="en-US" sz="700" dirty="0">
              <a:solidFill>
                <a:schemeClr val="bg1"/>
              </a:solidFill>
              <a:latin typeface="+mj-lt"/>
            </a:endParaRPr>
          </a:p>
        </p:txBody>
      </p:sp>
      <p:sp>
        <p:nvSpPr>
          <p:cNvPr id="89" name="Rectangle 88"/>
          <p:cNvSpPr/>
          <p:nvPr/>
        </p:nvSpPr>
        <p:spPr>
          <a:xfrm>
            <a:off x="1024599" y="1952784"/>
            <a:ext cx="1169049" cy="1187812"/>
          </a:xfrm>
          <a:prstGeom prst="rect">
            <a:avLst/>
          </a:prstGeom>
          <a:solidFill>
            <a:schemeClr val="accent4">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a:lstStyle/>
          <a:p>
            <a:r>
              <a:rPr lang="de-DE" dirty="0" smtClean="0">
                <a:solidFill>
                  <a:schemeClr val="tx2"/>
                </a:solidFill>
              </a:rPr>
              <a:t>Cinterion Embedded Processing Products</a:t>
            </a:r>
            <a:endParaRPr lang="en-US" dirty="0">
              <a:solidFill>
                <a:schemeClr val="tx2"/>
              </a:solidFill>
            </a:endParaRPr>
          </a:p>
        </p:txBody>
      </p:sp>
      <p:sp>
        <p:nvSpPr>
          <p:cNvPr id="48" name="Pentagon 47"/>
          <p:cNvSpPr/>
          <p:nvPr/>
        </p:nvSpPr>
        <p:spPr>
          <a:xfrm>
            <a:off x="470396" y="1952784"/>
            <a:ext cx="1725585" cy="1187812"/>
          </a:xfrm>
          <a:prstGeom prst="homePlate">
            <a:avLst>
              <a:gd name="adj" fmla="val 20110"/>
            </a:avLst>
          </a:prstGeom>
          <a:solidFill>
            <a:srgbClr val="45678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Rectangle 7"/>
          <p:cNvSpPr/>
          <p:nvPr/>
        </p:nvSpPr>
        <p:spPr>
          <a:xfrm>
            <a:off x="379960" y="1952784"/>
            <a:ext cx="1754983" cy="609398"/>
          </a:xfrm>
          <a:prstGeom prst="rect">
            <a:avLst/>
          </a:prstGeom>
        </p:spPr>
        <p:txBody>
          <a:bodyPr wrap="square">
            <a:spAutoFit/>
          </a:bodyPr>
          <a:lstStyle/>
          <a:p>
            <a:pPr algn="ctr"/>
            <a:r>
              <a:rPr lang="fr-FR" sz="1200" b="1" dirty="0" smtClean="0">
                <a:solidFill>
                  <a:schemeClr val="bg1"/>
                </a:solidFill>
              </a:rPr>
              <a:t>Phase 3</a:t>
            </a:r>
            <a:endParaRPr lang="en-US" sz="1200" b="1" dirty="0" smtClean="0">
              <a:solidFill>
                <a:schemeClr val="bg1"/>
              </a:solidFill>
            </a:endParaRPr>
          </a:p>
          <a:p>
            <a:pPr algn="ctr">
              <a:lnSpc>
                <a:spcPct val="90000"/>
              </a:lnSpc>
            </a:pPr>
            <a:r>
              <a:rPr lang="en-US" sz="1200" dirty="0" smtClean="0">
                <a:solidFill>
                  <a:schemeClr val="bg1"/>
                </a:solidFill>
              </a:rPr>
              <a:t>Efficient, resource optimized platforms</a:t>
            </a:r>
            <a:endParaRPr lang="en-US" sz="1200" dirty="0">
              <a:solidFill>
                <a:schemeClr val="bg1"/>
              </a:solidFill>
            </a:endParaRPr>
          </a:p>
        </p:txBody>
      </p:sp>
      <p:grpSp>
        <p:nvGrpSpPr>
          <p:cNvPr id="20" name="Group 19"/>
          <p:cNvGrpSpPr/>
          <p:nvPr/>
        </p:nvGrpSpPr>
        <p:grpSpPr>
          <a:xfrm>
            <a:off x="1754829" y="2660219"/>
            <a:ext cx="197305" cy="196191"/>
            <a:chOff x="3223313" y="901070"/>
            <a:chExt cx="1131329" cy="112494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42" y="901070"/>
              <a:ext cx="952500" cy="9525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313" y="1073510"/>
              <a:ext cx="952500" cy="952500"/>
            </a:xfrm>
            <a:prstGeom prst="rect">
              <a:avLst/>
            </a:prstGeom>
          </p:spPr>
        </p:pic>
      </p:grpSp>
      <p:grpSp>
        <p:nvGrpSpPr>
          <p:cNvPr id="21" name="Group 20"/>
          <p:cNvGrpSpPr/>
          <p:nvPr/>
        </p:nvGrpSpPr>
        <p:grpSpPr>
          <a:xfrm>
            <a:off x="1170270" y="2584271"/>
            <a:ext cx="382306" cy="275658"/>
            <a:chOff x="6422466" y="2271809"/>
            <a:chExt cx="1142913" cy="824086"/>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879" y="2271809"/>
              <a:ext cx="952500" cy="657225"/>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2466" y="2438692"/>
              <a:ext cx="966088" cy="657203"/>
            </a:xfrm>
            <a:prstGeom prst="rect">
              <a:avLst/>
            </a:prstGeom>
          </p:spPr>
        </p:pic>
      </p:grpSp>
      <p:sp>
        <p:nvSpPr>
          <p:cNvPr id="79" name="Textfeld 31"/>
          <p:cNvSpPr txBox="1">
            <a:spLocks noChangeArrowheads="1"/>
          </p:cNvSpPr>
          <p:nvPr/>
        </p:nvSpPr>
        <p:spPr bwMode="auto">
          <a:xfrm>
            <a:off x="653620" y="2932219"/>
            <a:ext cx="243656"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PLS..</a:t>
            </a:r>
            <a:endParaRPr lang="en-US" sz="1350" kern="0" dirty="0">
              <a:solidFill>
                <a:schemeClr val="bg1"/>
              </a:solidFill>
            </a:endParaRPr>
          </a:p>
        </p:txBody>
      </p:sp>
      <p:sp>
        <p:nvSpPr>
          <p:cNvPr id="80" name="Textfeld 31"/>
          <p:cNvSpPr txBox="1">
            <a:spLocks noChangeArrowheads="1"/>
          </p:cNvSpPr>
          <p:nvPr/>
        </p:nvSpPr>
        <p:spPr bwMode="auto">
          <a:xfrm>
            <a:off x="1173756" y="2932219"/>
            <a:ext cx="254878"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EXS..</a:t>
            </a:r>
            <a:endParaRPr lang="en-US" sz="1350" kern="0" dirty="0">
              <a:solidFill>
                <a:schemeClr val="bg1"/>
              </a:solidFill>
            </a:endParaRPr>
          </a:p>
        </p:txBody>
      </p:sp>
      <p:sp>
        <p:nvSpPr>
          <p:cNvPr id="81" name="Textfeld 31"/>
          <p:cNvSpPr txBox="1">
            <a:spLocks noChangeArrowheads="1"/>
          </p:cNvSpPr>
          <p:nvPr/>
        </p:nvSpPr>
        <p:spPr bwMode="auto">
          <a:xfrm>
            <a:off x="1683280" y="2932219"/>
            <a:ext cx="184346"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TX..</a:t>
            </a:r>
            <a:endParaRPr lang="en-US" sz="1350" kern="0" dirty="0">
              <a:solidFill>
                <a:schemeClr val="bg1"/>
              </a:solidFill>
            </a:endParaRPr>
          </a:p>
        </p:txBody>
      </p:sp>
      <p:pic>
        <p:nvPicPr>
          <p:cNvPr id="103" name="Picture 10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077" y="2546690"/>
            <a:ext cx="366626" cy="325538"/>
          </a:xfrm>
          <a:prstGeom prst="rect">
            <a:avLst/>
          </a:prstGeom>
        </p:spPr>
      </p:pic>
      <p:sp>
        <p:nvSpPr>
          <p:cNvPr id="78" name="TextBox 77"/>
          <p:cNvSpPr txBox="1"/>
          <p:nvPr/>
        </p:nvSpPr>
        <p:spPr>
          <a:xfrm>
            <a:off x="2628564" y="1792763"/>
            <a:ext cx="1632947" cy="276999"/>
          </a:xfrm>
          <a:prstGeom prst="rect">
            <a:avLst/>
          </a:prstGeom>
          <a:noFill/>
          <a:effectLst/>
        </p:spPr>
        <p:txBody>
          <a:bodyPr wrap="square" rtlCol="0">
            <a:spAutoFit/>
          </a:bodyPr>
          <a:lstStyle>
            <a:defPPr>
              <a:defRPr lang="fr-FR"/>
            </a:defPPr>
            <a:lvl1pPr algn="ctr" defTabSz="914333">
              <a:lnSpc>
                <a:spcPct val="80000"/>
              </a:lnSpc>
              <a:defRPr sz="1500">
                <a:solidFill>
                  <a:srgbClr val="212121">
                    <a:lumMod val="90000"/>
                    <a:lumOff val="10000"/>
                  </a:srgbClr>
                </a:solidFill>
                <a:latin typeface="+mj-lt"/>
              </a:defRPr>
            </a:lvl1pPr>
          </a:lstStyle>
          <a:p>
            <a:r>
              <a:rPr lang="de-DE" dirty="0"/>
              <a:t>EXS62 / EXS82</a:t>
            </a:r>
            <a:endParaRPr lang="en-US" dirty="0"/>
          </a:p>
        </p:txBody>
      </p:sp>
      <p:grpSp>
        <p:nvGrpSpPr>
          <p:cNvPr id="110" name="Group 109"/>
          <p:cNvGrpSpPr/>
          <p:nvPr/>
        </p:nvGrpSpPr>
        <p:grpSpPr>
          <a:xfrm>
            <a:off x="5031731" y="1785210"/>
            <a:ext cx="1262446" cy="855349"/>
            <a:chOff x="826223" y="1380738"/>
            <a:chExt cx="1683261" cy="1140465"/>
          </a:xfrm>
        </p:grpSpPr>
        <p:sp>
          <p:nvSpPr>
            <p:cNvPr id="111" name="TextBox 110"/>
            <p:cNvSpPr txBox="1"/>
            <p:nvPr/>
          </p:nvSpPr>
          <p:spPr>
            <a:xfrm>
              <a:off x="843369" y="1380738"/>
              <a:ext cx="1666115" cy="369332"/>
            </a:xfrm>
            <a:prstGeom prst="rect">
              <a:avLst/>
            </a:prstGeom>
            <a:noFill/>
            <a:effectLst/>
          </p:spPr>
          <p:txBody>
            <a:bodyPr wrap="square" rtlCol="0">
              <a:spAutoFit/>
            </a:bodyPr>
            <a:lstStyle>
              <a:defPPr>
                <a:defRPr lang="fr-FR"/>
              </a:defPPr>
              <a:lvl1pPr algn="ctr">
                <a:lnSpc>
                  <a:spcPct val="80000"/>
                </a:lnSpc>
                <a:defRPr>
                  <a:solidFill>
                    <a:schemeClr val="tx1">
                      <a:lumMod val="90000"/>
                      <a:lumOff val="10000"/>
                    </a:schemeClr>
                  </a:solidFill>
                  <a:latin typeface="Calibri Light" panose="020F0302020204030204" pitchFamily="34" charset="0"/>
                </a:defRPr>
              </a:lvl1pPr>
            </a:lstStyle>
            <a:p>
              <a:pPr defTabSz="914333"/>
              <a:r>
                <a:rPr lang="de-DE" sz="1500" dirty="0">
                  <a:solidFill>
                    <a:srgbClr val="212121">
                      <a:lumMod val="90000"/>
                      <a:lumOff val="10000"/>
                    </a:srgbClr>
                  </a:solidFill>
                  <a:latin typeface="+mj-lt"/>
                </a:rPr>
                <a:t>TX62 / TX82</a:t>
              </a:r>
              <a:endParaRPr lang="en-US" sz="1500" dirty="0">
                <a:solidFill>
                  <a:srgbClr val="212121">
                    <a:lumMod val="90000"/>
                    <a:lumOff val="10000"/>
                  </a:srgbClr>
                </a:solidFill>
                <a:latin typeface="+mj-lt"/>
              </a:endParaRPr>
            </a:p>
          </p:txBody>
        </p:sp>
        <p:grpSp>
          <p:nvGrpSpPr>
            <p:cNvPr id="112" name="Group 111"/>
            <p:cNvGrpSpPr/>
            <p:nvPr/>
          </p:nvGrpSpPr>
          <p:grpSpPr>
            <a:xfrm>
              <a:off x="826223" y="1853305"/>
              <a:ext cx="1683261" cy="667898"/>
              <a:chOff x="2824628" y="2165186"/>
              <a:chExt cx="2438771" cy="967675"/>
            </a:xfrm>
          </p:grpSpPr>
          <p:pic>
            <p:nvPicPr>
              <p:cNvPr id="113" name="Picture 1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4189150" y="2058612"/>
                <a:ext cx="967675" cy="1180823"/>
              </a:xfrm>
              <a:prstGeom prst="rect">
                <a:avLst/>
              </a:prstGeom>
              <a:effectLst>
                <a:outerShdw blurRad="38100" dist="38100" dir="2700000" algn="tl" rotWithShape="0">
                  <a:prstClr val="black">
                    <a:alpha val="40000"/>
                  </a:prstClr>
                </a:outerShdw>
              </a:effectLst>
            </p:spPr>
          </p:pic>
          <p:pic>
            <p:nvPicPr>
              <p:cNvPr id="114" name="Picture 1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2931582" y="2058232"/>
                <a:ext cx="966779" cy="1180688"/>
              </a:xfrm>
              <a:prstGeom prst="rect">
                <a:avLst/>
              </a:prstGeom>
              <a:effectLst>
                <a:outerShdw blurRad="38100" dist="38100" dir="2700000" algn="tl" rotWithShape="0">
                  <a:prstClr val="black">
                    <a:alpha val="40000"/>
                  </a:prstClr>
                </a:outerShdw>
              </a:effectLst>
            </p:spPr>
          </p:pic>
        </p:grpSp>
      </p:grpSp>
      <p:grpSp>
        <p:nvGrpSpPr>
          <p:cNvPr id="115" name="Group 114"/>
          <p:cNvGrpSpPr/>
          <p:nvPr/>
        </p:nvGrpSpPr>
        <p:grpSpPr>
          <a:xfrm>
            <a:off x="5019326" y="2826336"/>
            <a:ext cx="1558418" cy="325835"/>
            <a:chOff x="461162" y="5565154"/>
            <a:chExt cx="3201622" cy="669396"/>
          </a:xfrm>
        </p:grpSpPr>
        <p:pic>
          <p:nvPicPr>
            <p:cNvPr id="116" name="Picture 115"/>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1655199" y="5627559"/>
              <a:ext cx="1184159" cy="414455"/>
            </a:xfrm>
            <a:prstGeom prst="rect">
              <a:avLst/>
            </a:prstGeom>
          </p:spPr>
        </p:pic>
        <p:pic>
          <p:nvPicPr>
            <p:cNvPr id="117" name="Picture 1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62" y="5662559"/>
              <a:ext cx="1091368" cy="403806"/>
            </a:xfrm>
            <a:prstGeom prst="rect">
              <a:avLst/>
            </a:prstGeom>
          </p:spPr>
        </p:pic>
        <p:pic>
          <p:nvPicPr>
            <p:cNvPr id="118" name="Picture 1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23056" y="5565154"/>
              <a:ext cx="939728" cy="669396"/>
            </a:xfrm>
            <a:prstGeom prst="rect">
              <a:avLst/>
            </a:prstGeom>
          </p:spPr>
        </p:pic>
      </p:grpSp>
      <p:sp>
        <p:nvSpPr>
          <p:cNvPr id="120" name="TextBox 119"/>
          <p:cNvSpPr txBox="1"/>
          <p:nvPr/>
        </p:nvSpPr>
        <p:spPr>
          <a:xfrm>
            <a:off x="7145232" y="1789042"/>
            <a:ext cx="1676558" cy="276999"/>
          </a:xfrm>
          <a:prstGeom prst="rect">
            <a:avLst/>
          </a:prstGeom>
          <a:noFill/>
          <a:effectLst/>
        </p:spPr>
        <p:txBody>
          <a:bodyPr wrap="square" rtlCol="0">
            <a:spAutoFit/>
          </a:bodyPr>
          <a:lstStyle>
            <a:defPPr>
              <a:defRPr lang="fr-FR"/>
            </a:defPPr>
            <a:lvl1pPr algn="ctr" defTabSz="914333">
              <a:lnSpc>
                <a:spcPct val="80000"/>
              </a:lnSpc>
              <a:defRPr sz="1500">
                <a:solidFill>
                  <a:srgbClr val="212121">
                    <a:lumMod val="90000"/>
                    <a:lumOff val="10000"/>
                  </a:srgbClr>
                </a:solidFill>
                <a:latin typeface="+mj-lt"/>
              </a:defRPr>
            </a:lvl1pPr>
          </a:lstStyle>
          <a:p>
            <a:r>
              <a:rPr lang="de-DE" dirty="0"/>
              <a:t>PLS63 / PLS83 </a:t>
            </a:r>
            <a:endParaRPr lang="en-US" dirty="0"/>
          </a:p>
        </p:txBody>
      </p:sp>
      <p:grpSp>
        <p:nvGrpSpPr>
          <p:cNvPr id="121" name="Group 120"/>
          <p:cNvGrpSpPr/>
          <p:nvPr/>
        </p:nvGrpSpPr>
        <p:grpSpPr>
          <a:xfrm>
            <a:off x="6997188" y="1994676"/>
            <a:ext cx="1876726" cy="979435"/>
            <a:chOff x="394137" y="1657704"/>
            <a:chExt cx="2589930" cy="1351648"/>
          </a:xfrm>
        </p:grpSpPr>
        <p:grpSp>
          <p:nvGrpSpPr>
            <p:cNvPr id="122" name="Group 121"/>
            <p:cNvGrpSpPr/>
            <p:nvPr/>
          </p:nvGrpSpPr>
          <p:grpSpPr>
            <a:xfrm>
              <a:off x="394137" y="1657704"/>
              <a:ext cx="2589930" cy="1167174"/>
              <a:chOff x="892952" y="1895540"/>
              <a:chExt cx="3973484" cy="1790684"/>
            </a:xfrm>
          </p:grpSpPr>
          <p:pic>
            <p:nvPicPr>
              <p:cNvPr id="124" name="Picture 12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080193" y="1996799"/>
                <a:ext cx="1786243" cy="1568918"/>
              </a:xfrm>
              <a:prstGeom prst="rect">
                <a:avLst/>
              </a:prstGeom>
              <a:effectLst>
                <a:outerShdw blurRad="50800" dist="38100" dir="2700000" algn="tl" rotWithShape="0">
                  <a:prstClr val="black">
                    <a:alpha val="40000"/>
                  </a:prstClr>
                </a:outerShdw>
              </a:effectLst>
            </p:spPr>
          </p:pic>
          <p:pic>
            <p:nvPicPr>
              <p:cNvPr id="125" name="Picture 12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92952" y="1895540"/>
                <a:ext cx="2226517" cy="1790684"/>
              </a:xfrm>
              <a:prstGeom prst="rect">
                <a:avLst/>
              </a:prstGeom>
              <a:effectLst>
                <a:outerShdw blurRad="50800" dist="38100" dir="2700000" algn="tl" rotWithShape="0">
                  <a:prstClr val="black">
                    <a:alpha val="40000"/>
                  </a:prstClr>
                </a:outerShdw>
              </a:effectLst>
            </p:spPr>
          </p:pic>
        </p:grpSp>
        <p:sp>
          <p:nvSpPr>
            <p:cNvPr id="123" name="Rectangle 122"/>
            <p:cNvSpPr/>
            <p:nvPr/>
          </p:nvSpPr>
          <p:spPr>
            <a:xfrm>
              <a:off x="483999" y="2784281"/>
              <a:ext cx="127" cy="225071"/>
            </a:xfrm>
            <a:prstGeom prst="rect">
              <a:avLst/>
            </a:prstGeom>
          </p:spPr>
          <p:txBody>
            <a:bodyPr wrap="none" lIns="0" tIns="0" rIns="0" bIns="0">
              <a:spAutoFit/>
            </a:bodyPr>
            <a:lstStyle/>
            <a:p>
              <a:pPr defTabSz="913868"/>
              <a:endParaRPr lang="fr-FR" sz="750" dirty="0">
                <a:solidFill>
                  <a:srgbClr val="212121">
                    <a:lumMod val="75000"/>
                    <a:lumOff val="25000"/>
                  </a:srgbClr>
                </a:solidFill>
                <a:latin typeface="Calibri" panose="020F0502020204030204" pitchFamily="34" charset="0"/>
              </a:endParaRPr>
            </a:p>
          </p:txBody>
        </p:sp>
      </p:grpSp>
      <p:pic>
        <p:nvPicPr>
          <p:cNvPr id="127" name="Picture 12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557417" y="2792996"/>
            <a:ext cx="257375" cy="277965"/>
          </a:xfrm>
          <a:prstGeom prst="rect">
            <a:avLst/>
          </a:prstGeom>
        </p:spPr>
      </p:pic>
      <p:pic>
        <p:nvPicPr>
          <p:cNvPr id="133" name="Picture 13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08363" y="2856410"/>
            <a:ext cx="442147" cy="314033"/>
          </a:xfrm>
          <a:prstGeom prst="rect">
            <a:avLst/>
          </a:prstGeom>
        </p:spPr>
      </p:pic>
      <p:grpSp>
        <p:nvGrpSpPr>
          <p:cNvPr id="5" name="Group 4"/>
          <p:cNvGrpSpPr/>
          <p:nvPr/>
        </p:nvGrpSpPr>
        <p:grpSpPr>
          <a:xfrm>
            <a:off x="2669183" y="2826336"/>
            <a:ext cx="1568545" cy="325835"/>
            <a:chOff x="2846320" y="2824551"/>
            <a:chExt cx="1568545" cy="325835"/>
          </a:xfrm>
        </p:grpSpPr>
        <p:grpSp>
          <p:nvGrpSpPr>
            <p:cNvPr id="85" name="Group 84"/>
            <p:cNvGrpSpPr/>
            <p:nvPr/>
          </p:nvGrpSpPr>
          <p:grpSpPr>
            <a:xfrm>
              <a:off x="2846320" y="2849647"/>
              <a:ext cx="1157608" cy="213593"/>
              <a:chOff x="461162" y="5627559"/>
              <a:chExt cx="2378196" cy="438806"/>
            </a:xfrm>
          </p:grpSpPr>
          <p:pic>
            <p:nvPicPr>
              <p:cNvPr id="86" name="Picture 85"/>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1655199" y="5627559"/>
                <a:ext cx="1184159" cy="414455"/>
              </a:xfrm>
              <a:prstGeom prst="rect">
                <a:avLst/>
              </a:prstGeom>
            </p:spPr>
          </p:pic>
          <p:pic>
            <p:nvPicPr>
              <p:cNvPr id="87" name="Picture 8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62" y="5662559"/>
                <a:ext cx="1091368" cy="403806"/>
              </a:xfrm>
              <a:prstGeom prst="rect">
                <a:avLst/>
              </a:prstGeom>
            </p:spPr>
          </p:pic>
        </p:grpSp>
        <p:pic>
          <p:nvPicPr>
            <p:cNvPr id="134" name="Picture 1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57444" y="2824551"/>
              <a:ext cx="457421" cy="325835"/>
            </a:xfrm>
            <a:prstGeom prst="rect">
              <a:avLst/>
            </a:prstGeom>
          </p:spPr>
        </p:pic>
      </p:grpSp>
      <p:pic>
        <p:nvPicPr>
          <p:cNvPr id="13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24060" y="2856712"/>
            <a:ext cx="457421" cy="325835"/>
          </a:xfrm>
          <a:prstGeom prst="rect">
            <a:avLst/>
          </a:prstGeom>
        </p:spPr>
      </p:pic>
      <p:grpSp>
        <p:nvGrpSpPr>
          <p:cNvPr id="4" name="Group 3"/>
          <p:cNvGrpSpPr/>
          <p:nvPr/>
        </p:nvGrpSpPr>
        <p:grpSpPr>
          <a:xfrm>
            <a:off x="4770182" y="3666329"/>
            <a:ext cx="1785544" cy="755560"/>
            <a:chOff x="953093" y="1470026"/>
            <a:chExt cx="2820741" cy="1193608"/>
          </a:xfrm>
        </p:grpSpPr>
        <p:sp>
          <p:nvSpPr>
            <p:cNvPr id="154" name="Round Same Side Corner Rectangle 153"/>
            <p:cNvSpPr/>
            <p:nvPr/>
          </p:nvSpPr>
          <p:spPr>
            <a:xfrm rot="10800000">
              <a:off x="953093" y="1470026"/>
              <a:ext cx="2820741" cy="1193608"/>
            </a:xfrm>
            <a:prstGeom prst="round2SameRect">
              <a:avLst>
                <a:gd name="adj1" fmla="val 5442"/>
                <a:gd name="adj2" fmla="val 0"/>
              </a:avLst>
            </a:prstGeom>
            <a:solidFill>
              <a:schemeClr val="bg1">
                <a:alpha val="50000"/>
              </a:schemeClr>
            </a:solidFill>
            <a:ln>
              <a:noFill/>
            </a:ln>
            <a:effectLst>
              <a:outerShdw blurRad="381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a:p>
          </p:txBody>
        </p:sp>
        <p:sp>
          <p:nvSpPr>
            <p:cNvPr id="156" name="Round Same Side Corner Rectangle 155"/>
            <p:cNvSpPr/>
            <p:nvPr/>
          </p:nvSpPr>
          <p:spPr>
            <a:xfrm flipV="1">
              <a:off x="1148738" y="1535023"/>
              <a:ext cx="2430844" cy="468822"/>
            </a:xfrm>
            <a:prstGeom prst="round2SameRect">
              <a:avLst/>
            </a:prstGeom>
            <a:solidFill>
              <a:srgbClr val="B1C400">
                <a:alpha val="80000"/>
              </a:srgbClr>
            </a:solidFill>
            <a:ln w="15875">
              <a:noFill/>
            </a:ln>
            <a:effectLst>
              <a:outerShdw blurRad="25400" dist="12700" dir="2700000" algn="tl" rotWithShape="0">
                <a:schemeClr val="accent5">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700" b="1" dirty="0" err="1">
                <a:solidFill>
                  <a:schemeClr val="bg1"/>
                </a:solidFill>
                <a:effectLst>
                  <a:innerShdw blurRad="63500" dist="50800" dir="13500000">
                    <a:prstClr val="black">
                      <a:alpha val="50000"/>
                    </a:prstClr>
                  </a:innerShdw>
                </a:effectLst>
              </a:endParaRPr>
            </a:p>
          </p:txBody>
        </p:sp>
        <p:sp>
          <p:nvSpPr>
            <p:cNvPr id="163" name="Rectangle 162"/>
            <p:cNvSpPr/>
            <p:nvPr/>
          </p:nvSpPr>
          <p:spPr>
            <a:xfrm>
              <a:off x="1423550" y="1620249"/>
              <a:ext cx="1902316" cy="413283"/>
            </a:xfrm>
            <a:prstGeom prst="rect">
              <a:avLst/>
            </a:prstGeom>
          </p:spPr>
          <p:txBody>
            <a:bodyPr wrap="none">
              <a:spAutoFit/>
            </a:bodyPr>
            <a:lstStyle/>
            <a:p>
              <a:pPr algn="ctr"/>
              <a:r>
                <a:rPr lang="fr-FR" sz="1100" b="1" dirty="0" smtClean="0">
                  <a:solidFill>
                    <a:schemeClr val="bg1"/>
                  </a:solidFill>
                  <a:effectLst>
                    <a:innerShdw blurRad="63500" dist="50800" dir="13500000">
                      <a:prstClr val="black">
                        <a:alpha val="50000"/>
                      </a:prstClr>
                    </a:innerShdw>
                  </a:effectLst>
                </a:rPr>
                <a:t>IoT Application</a:t>
              </a:r>
              <a:endParaRPr lang="en-US" sz="1100" b="1" dirty="0" err="1">
                <a:solidFill>
                  <a:schemeClr val="bg1"/>
                </a:solidFill>
                <a:effectLst>
                  <a:innerShdw blurRad="63500" dist="50800" dir="13500000">
                    <a:prstClr val="black">
                      <a:alpha val="50000"/>
                    </a:prstClr>
                  </a:innerShdw>
                </a:effectLst>
              </a:endParaRPr>
            </a:p>
          </p:txBody>
        </p:sp>
        <p:sp>
          <p:nvSpPr>
            <p:cNvPr id="164" name="Freeform 163"/>
            <p:cNvSpPr/>
            <p:nvPr/>
          </p:nvSpPr>
          <p:spPr>
            <a:xfrm>
              <a:off x="1019876" y="1532401"/>
              <a:ext cx="2690087" cy="1041255"/>
            </a:xfrm>
            <a:custGeom>
              <a:avLst/>
              <a:gdLst>
                <a:gd name="connsiteX0" fmla="*/ 0 w 2773743"/>
                <a:gd name="connsiteY0" fmla="*/ 0 h 1181508"/>
                <a:gd name="connsiteX1" fmla="*/ 78967 w 2773743"/>
                <a:gd name="connsiteY1" fmla="*/ 0 h 1181508"/>
                <a:gd name="connsiteX2" fmla="*/ 78967 w 2773743"/>
                <a:gd name="connsiteY2" fmla="*/ 476200 h 1181508"/>
                <a:gd name="connsiteX3" fmla="*/ 195473 w 2773743"/>
                <a:gd name="connsiteY3" fmla="*/ 592706 h 1181508"/>
                <a:gd name="connsiteX4" fmla="*/ 2578269 w 2773743"/>
                <a:gd name="connsiteY4" fmla="*/ 592706 h 1181508"/>
                <a:gd name="connsiteX5" fmla="*/ 2694775 w 2773743"/>
                <a:gd name="connsiteY5" fmla="*/ 476200 h 1181508"/>
                <a:gd name="connsiteX6" fmla="*/ 2694775 w 2773743"/>
                <a:gd name="connsiteY6" fmla="*/ 0 h 1181508"/>
                <a:gd name="connsiteX7" fmla="*/ 2773743 w 2773743"/>
                <a:gd name="connsiteY7" fmla="*/ 0 h 1181508"/>
                <a:gd name="connsiteX8" fmla="*/ 2773743 w 2773743"/>
                <a:gd name="connsiteY8" fmla="*/ 1181508 h 1181508"/>
                <a:gd name="connsiteX9" fmla="*/ 0 w 2773743"/>
                <a:gd name="connsiteY9" fmla="*/ 1181508 h 118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3743" h="1181508">
                  <a:moveTo>
                    <a:pt x="0" y="0"/>
                  </a:moveTo>
                  <a:lnTo>
                    <a:pt x="78967" y="0"/>
                  </a:lnTo>
                  <a:lnTo>
                    <a:pt x="78967" y="476200"/>
                  </a:lnTo>
                  <a:cubicBezTo>
                    <a:pt x="78967" y="540544"/>
                    <a:pt x="131129" y="592706"/>
                    <a:pt x="195473" y="592706"/>
                  </a:cubicBezTo>
                  <a:lnTo>
                    <a:pt x="2578269" y="592706"/>
                  </a:lnTo>
                  <a:cubicBezTo>
                    <a:pt x="2642613" y="592706"/>
                    <a:pt x="2694775" y="540544"/>
                    <a:pt x="2694775" y="476200"/>
                  </a:cubicBezTo>
                  <a:lnTo>
                    <a:pt x="2694775" y="0"/>
                  </a:lnTo>
                  <a:lnTo>
                    <a:pt x="2773743" y="0"/>
                  </a:lnTo>
                  <a:lnTo>
                    <a:pt x="2773743" y="1181508"/>
                  </a:lnTo>
                  <a:lnTo>
                    <a:pt x="0" y="1181508"/>
                  </a:lnTo>
                  <a:close/>
                </a:path>
              </a:pathLst>
            </a:custGeom>
            <a:solidFill>
              <a:schemeClr val="tx2">
                <a:alpha val="80000"/>
              </a:schemeClr>
            </a:solidFill>
            <a:ln w="15875">
              <a:noFill/>
            </a:ln>
            <a:effectLst>
              <a:outerShdw blurRad="25400" dist="12700" dir="2700000" algn="tl"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700" b="1">
                <a:solidFill>
                  <a:schemeClr val="bg1"/>
                </a:solidFill>
                <a:effectLst>
                  <a:innerShdw blurRad="63500" dist="50800" dir="13500000">
                    <a:prstClr val="black">
                      <a:alpha val="50000"/>
                    </a:prstClr>
                  </a:innerShdw>
                </a:effectLst>
              </a:endParaRPr>
            </a:p>
          </p:txBody>
        </p:sp>
        <p:sp>
          <p:nvSpPr>
            <p:cNvPr id="165" name="Rectangle 164"/>
            <p:cNvSpPr/>
            <p:nvPr/>
          </p:nvSpPr>
          <p:spPr>
            <a:xfrm>
              <a:off x="1251732" y="2079061"/>
              <a:ext cx="2272041" cy="539699"/>
            </a:xfrm>
            <a:prstGeom prst="rect">
              <a:avLst/>
            </a:prstGeom>
          </p:spPr>
          <p:txBody>
            <a:bodyPr wrap="none">
              <a:spAutoFit/>
            </a:bodyPr>
            <a:lstStyle/>
            <a:p>
              <a:pPr algn="ctr">
                <a:lnSpc>
                  <a:spcPct val="90000"/>
                </a:lnSpc>
              </a:pPr>
              <a:r>
                <a:rPr lang="en-US" sz="900" b="1" dirty="0" smtClean="0">
                  <a:solidFill>
                    <a:schemeClr val="bg1"/>
                  </a:solidFill>
                  <a:effectLst>
                    <a:innerShdw blurRad="63500" dist="50800" dir="13500000">
                      <a:prstClr val="black">
                        <a:alpha val="50000"/>
                      </a:prstClr>
                    </a:innerShdw>
                  </a:effectLst>
                </a:rPr>
                <a:t>Cinterion IoT </a:t>
              </a:r>
            </a:p>
            <a:p>
              <a:pPr algn="ctr">
                <a:lnSpc>
                  <a:spcPct val="90000"/>
                </a:lnSpc>
              </a:pPr>
              <a:r>
                <a:rPr lang="en-US" sz="900" b="1" dirty="0" smtClean="0">
                  <a:solidFill>
                    <a:schemeClr val="bg1"/>
                  </a:solidFill>
                  <a:effectLst>
                    <a:innerShdw blurRad="63500" dist="50800" dir="13500000">
                      <a:prstClr val="black">
                        <a:alpha val="50000"/>
                      </a:prstClr>
                    </a:innerShdw>
                  </a:effectLst>
                </a:rPr>
                <a:t>Embedded Processing</a:t>
              </a:r>
              <a:endParaRPr lang="en-US" sz="900" b="1" dirty="0">
                <a:solidFill>
                  <a:schemeClr val="bg1"/>
                </a:solidFill>
                <a:effectLst>
                  <a:innerShdw blurRad="63500" dist="50800" dir="13500000">
                    <a:prstClr val="black">
                      <a:alpha val="50000"/>
                    </a:prstClr>
                  </a:innerShdw>
                </a:effectLst>
              </a:endParaRPr>
            </a:p>
          </p:txBody>
        </p:sp>
      </p:grpSp>
      <p:grpSp>
        <p:nvGrpSpPr>
          <p:cNvPr id="172" name="Group 171"/>
          <p:cNvGrpSpPr/>
          <p:nvPr/>
        </p:nvGrpSpPr>
        <p:grpSpPr>
          <a:xfrm>
            <a:off x="2523579" y="3664828"/>
            <a:ext cx="1785544" cy="755560"/>
            <a:chOff x="953093" y="1470026"/>
            <a:chExt cx="2820741" cy="1193608"/>
          </a:xfrm>
        </p:grpSpPr>
        <p:sp>
          <p:nvSpPr>
            <p:cNvPr id="173" name="Round Same Side Corner Rectangle 172"/>
            <p:cNvSpPr/>
            <p:nvPr/>
          </p:nvSpPr>
          <p:spPr>
            <a:xfrm rot="10800000">
              <a:off x="953093" y="1470026"/>
              <a:ext cx="2820741" cy="1193608"/>
            </a:xfrm>
            <a:prstGeom prst="round2SameRect">
              <a:avLst>
                <a:gd name="adj1" fmla="val 5442"/>
                <a:gd name="adj2" fmla="val 0"/>
              </a:avLst>
            </a:prstGeom>
            <a:solidFill>
              <a:schemeClr val="bg1">
                <a:alpha val="50000"/>
              </a:schemeClr>
            </a:solidFill>
            <a:ln>
              <a:noFill/>
            </a:ln>
            <a:effectLst>
              <a:outerShdw blurRad="381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a:p>
          </p:txBody>
        </p:sp>
        <p:sp>
          <p:nvSpPr>
            <p:cNvPr id="174" name="Round Same Side Corner Rectangle 173"/>
            <p:cNvSpPr/>
            <p:nvPr/>
          </p:nvSpPr>
          <p:spPr>
            <a:xfrm flipV="1">
              <a:off x="1148738" y="1535023"/>
              <a:ext cx="2430844" cy="468822"/>
            </a:xfrm>
            <a:prstGeom prst="round2SameRect">
              <a:avLst/>
            </a:prstGeom>
            <a:solidFill>
              <a:srgbClr val="B1C400">
                <a:alpha val="80000"/>
              </a:srgbClr>
            </a:solidFill>
            <a:ln w="15875">
              <a:noFill/>
            </a:ln>
            <a:effectLst>
              <a:outerShdw blurRad="25400" dist="12700" dir="2700000" algn="tl" rotWithShape="0">
                <a:schemeClr val="accent5">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700" b="1" dirty="0" err="1">
                <a:solidFill>
                  <a:schemeClr val="bg1"/>
                </a:solidFill>
                <a:effectLst>
                  <a:innerShdw blurRad="63500" dist="50800" dir="13500000">
                    <a:prstClr val="black">
                      <a:alpha val="50000"/>
                    </a:prstClr>
                  </a:innerShdw>
                </a:effectLst>
              </a:endParaRPr>
            </a:p>
          </p:txBody>
        </p:sp>
        <p:sp>
          <p:nvSpPr>
            <p:cNvPr id="175" name="Rectangle 174"/>
            <p:cNvSpPr/>
            <p:nvPr/>
          </p:nvSpPr>
          <p:spPr>
            <a:xfrm>
              <a:off x="1423550" y="1620249"/>
              <a:ext cx="1902316" cy="413283"/>
            </a:xfrm>
            <a:prstGeom prst="rect">
              <a:avLst/>
            </a:prstGeom>
          </p:spPr>
          <p:txBody>
            <a:bodyPr wrap="none">
              <a:spAutoFit/>
            </a:bodyPr>
            <a:lstStyle/>
            <a:p>
              <a:pPr algn="ctr"/>
              <a:r>
                <a:rPr lang="fr-FR" sz="1100" b="1" dirty="0" smtClean="0">
                  <a:solidFill>
                    <a:schemeClr val="bg1"/>
                  </a:solidFill>
                  <a:effectLst>
                    <a:innerShdw blurRad="63500" dist="50800" dir="13500000">
                      <a:prstClr val="black">
                        <a:alpha val="50000"/>
                      </a:prstClr>
                    </a:innerShdw>
                  </a:effectLst>
                </a:rPr>
                <a:t>IoT Application</a:t>
              </a:r>
              <a:endParaRPr lang="en-US" sz="1100" b="1" dirty="0" err="1">
                <a:solidFill>
                  <a:schemeClr val="bg1"/>
                </a:solidFill>
                <a:effectLst>
                  <a:innerShdw blurRad="63500" dist="50800" dir="13500000">
                    <a:prstClr val="black">
                      <a:alpha val="50000"/>
                    </a:prstClr>
                  </a:innerShdw>
                </a:effectLst>
              </a:endParaRPr>
            </a:p>
          </p:txBody>
        </p:sp>
        <p:sp>
          <p:nvSpPr>
            <p:cNvPr id="176" name="Freeform 175"/>
            <p:cNvSpPr/>
            <p:nvPr/>
          </p:nvSpPr>
          <p:spPr>
            <a:xfrm>
              <a:off x="1019876" y="1532401"/>
              <a:ext cx="2690087" cy="1041255"/>
            </a:xfrm>
            <a:custGeom>
              <a:avLst/>
              <a:gdLst>
                <a:gd name="connsiteX0" fmla="*/ 0 w 2773743"/>
                <a:gd name="connsiteY0" fmla="*/ 0 h 1181508"/>
                <a:gd name="connsiteX1" fmla="*/ 78967 w 2773743"/>
                <a:gd name="connsiteY1" fmla="*/ 0 h 1181508"/>
                <a:gd name="connsiteX2" fmla="*/ 78967 w 2773743"/>
                <a:gd name="connsiteY2" fmla="*/ 476200 h 1181508"/>
                <a:gd name="connsiteX3" fmla="*/ 195473 w 2773743"/>
                <a:gd name="connsiteY3" fmla="*/ 592706 h 1181508"/>
                <a:gd name="connsiteX4" fmla="*/ 2578269 w 2773743"/>
                <a:gd name="connsiteY4" fmla="*/ 592706 h 1181508"/>
                <a:gd name="connsiteX5" fmla="*/ 2694775 w 2773743"/>
                <a:gd name="connsiteY5" fmla="*/ 476200 h 1181508"/>
                <a:gd name="connsiteX6" fmla="*/ 2694775 w 2773743"/>
                <a:gd name="connsiteY6" fmla="*/ 0 h 1181508"/>
                <a:gd name="connsiteX7" fmla="*/ 2773743 w 2773743"/>
                <a:gd name="connsiteY7" fmla="*/ 0 h 1181508"/>
                <a:gd name="connsiteX8" fmla="*/ 2773743 w 2773743"/>
                <a:gd name="connsiteY8" fmla="*/ 1181508 h 1181508"/>
                <a:gd name="connsiteX9" fmla="*/ 0 w 2773743"/>
                <a:gd name="connsiteY9" fmla="*/ 1181508 h 118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3743" h="1181508">
                  <a:moveTo>
                    <a:pt x="0" y="0"/>
                  </a:moveTo>
                  <a:lnTo>
                    <a:pt x="78967" y="0"/>
                  </a:lnTo>
                  <a:lnTo>
                    <a:pt x="78967" y="476200"/>
                  </a:lnTo>
                  <a:cubicBezTo>
                    <a:pt x="78967" y="540544"/>
                    <a:pt x="131129" y="592706"/>
                    <a:pt x="195473" y="592706"/>
                  </a:cubicBezTo>
                  <a:lnTo>
                    <a:pt x="2578269" y="592706"/>
                  </a:lnTo>
                  <a:cubicBezTo>
                    <a:pt x="2642613" y="592706"/>
                    <a:pt x="2694775" y="540544"/>
                    <a:pt x="2694775" y="476200"/>
                  </a:cubicBezTo>
                  <a:lnTo>
                    <a:pt x="2694775" y="0"/>
                  </a:lnTo>
                  <a:lnTo>
                    <a:pt x="2773743" y="0"/>
                  </a:lnTo>
                  <a:lnTo>
                    <a:pt x="2773743" y="1181508"/>
                  </a:lnTo>
                  <a:lnTo>
                    <a:pt x="0" y="1181508"/>
                  </a:lnTo>
                  <a:close/>
                </a:path>
              </a:pathLst>
            </a:custGeom>
            <a:solidFill>
              <a:schemeClr val="tx2">
                <a:alpha val="80000"/>
              </a:schemeClr>
            </a:solidFill>
            <a:ln w="15875">
              <a:noFill/>
            </a:ln>
            <a:effectLst>
              <a:outerShdw blurRad="25400" dist="12700" dir="2700000" algn="tl"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700" b="1">
                <a:solidFill>
                  <a:schemeClr val="bg1"/>
                </a:solidFill>
                <a:effectLst>
                  <a:innerShdw blurRad="63500" dist="50800" dir="13500000">
                    <a:prstClr val="black">
                      <a:alpha val="50000"/>
                    </a:prstClr>
                  </a:innerShdw>
                </a:effectLst>
              </a:endParaRPr>
            </a:p>
          </p:txBody>
        </p:sp>
        <p:sp>
          <p:nvSpPr>
            <p:cNvPr id="177" name="Rectangle 176"/>
            <p:cNvSpPr/>
            <p:nvPr/>
          </p:nvSpPr>
          <p:spPr>
            <a:xfrm>
              <a:off x="1251732" y="2079061"/>
              <a:ext cx="2272041" cy="539699"/>
            </a:xfrm>
            <a:prstGeom prst="rect">
              <a:avLst/>
            </a:prstGeom>
          </p:spPr>
          <p:txBody>
            <a:bodyPr wrap="none">
              <a:spAutoFit/>
            </a:bodyPr>
            <a:lstStyle/>
            <a:p>
              <a:pPr algn="ctr">
                <a:lnSpc>
                  <a:spcPct val="90000"/>
                </a:lnSpc>
              </a:pPr>
              <a:r>
                <a:rPr lang="en-US" sz="900" b="1" dirty="0" smtClean="0">
                  <a:solidFill>
                    <a:schemeClr val="bg1"/>
                  </a:solidFill>
                  <a:effectLst>
                    <a:innerShdw blurRad="63500" dist="50800" dir="13500000">
                      <a:prstClr val="black">
                        <a:alpha val="50000"/>
                      </a:prstClr>
                    </a:innerShdw>
                  </a:effectLst>
                </a:rPr>
                <a:t>Cinterion IoT </a:t>
              </a:r>
            </a:p>
            <a:p>
              <a:pPr algn="ctr">
                <a:lnSpc>
                  <a:spcPct val="90000"/>
                </a:lnSpc>
              </a:pPr>
              <a:r>
                <a:rPr lang="en-US" sz="900" b="1" dirty="0" smtClean="0">
                  <a:solidFill>
                    <a:schemeClr val="bg1"/>
                  </a:solidFill>
                  <a:effectLst>
                    <a:innerShdw blurRad="63500" dist="50800" dir="13500000">
                      <a:prstClr val="black">
                        <a:alpha val="50000"/>
                      </a:prstClr>
                    </a:innerShdw>
                  </a:effectLst>
                </a:rPr>
                <a:t>Embedded Processing</a:t>
              </a:r>
              <a:endParaRPr lang="en-US" sz="900" b="1" dirty="0">
                <a:solidFill>
                  <a:schemeClr val="bg1"/>
                </a:solidFill>
                <a:effectLst>
                  <a:innerShdw blurRad="63500" dist="50800" dir="13500000">
                    <a:prstClr val="black">
                      <a:alpha val="50000"/>
                    </a:prstClr>
                  </a:innerShdw>
                </a:effectLst>
              </a:endParaRPr>
            </a:p>
          </p:txBody>
        </p:sp>
      </p:grpSp>
      <p:grpSp>
        <p:nvGrpSpPr>
          <p:cNvPr id="178" name="Group 177"/>
          <p:cNvGrpSpPr/>
          <p:nvPr/>
        </p:nvGrpSpPr>
        <p:grpSpPr>
          <a:xfrm>
            <a:off x="7042779" y="3650672"/>
            <a:ext cx="1785544" cy="755560"/>
            <a:chOff x="953093" y="1470026"/>
            <a:chExt cx="2820741" cy="1193608"/>
          </a:xfrm>
        </p:grpSpPr>
        <p:sp>
          <p:nvSpPr>
            <p:cNvPr id="179" name="Round Same Side Corner Rectangle 178"/>
            <p:cNvSpPr/>
            <p:nvPr/>
          </p:nvSpPr>
          <p:spPr>
            <a:xfrm rot="10800000">
              <a:off x="953093" y="1470026"/>
              <a:ext cx="2820741" cy="1193608"/>
            </a:xfrm>
            <a:prstGeom prst="round2SameRect">
              <a:avLst>
                <a:gd name="adj1" fmla="val 5442"/>
                <a:gd name="adj2" fmla="val 0"/>
              </a:avLst>
            </a:prstGeom>
            <a:solidFill>
              <a:schemeClr val="bg1">
                <a:alpha val="50000"/>
              </a:schemeClr>
            </a:solidFill>
            <a:ln>
              <a:noFill/>
            </a:ln>
            <a:effectLst>
              <a:outerShdw blurRad="381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a:p>
          </p:txBody>
        </p:sp>
        <p:sp>
          <p:nvSpPr>
            <p:cNvPr id="180" name="Round Same Side Corner Rectangle 179"/>
            <p:cNvSpPr/>
            <p:nvPr/>
          </p:nvSpPr>
          <p:spPr>
            <a:xfrm flipV="1">
              <a:off x="1148738" y="1535023"/>
              <a:ext cx="2430844" cy="468822"/>
            </a:xfrm>
            <a:prstGeom prst="round2SameRect">
              <a:avLst/>
            </a:prstGeom>
            <a:solidFill>
              <a:srgbClr val="B1C400">
                <a:alpha val="80000"/>
              </a:srgbClr>
            </a:solidFill>
            <a:ln w="15875">
              <a:noFill/>
            </a:ln>
            <a:effectLst>
              <a:outerShdw blurRad="25400" dist="12700" dir="2700000" algn="tl" rotWithShape="0">
                <a:schemeClr val="accent5">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700" b="1" dirty="0" err="1">
                <a:solidFill>
                  <a:schemeClr val="bg1"/>
                </a:solidFill>
                <a:effectLst>
                  <a:innerShdw blurRad="63500" dist="50800" dir="13500000">
                    <a:prstClr val="black">
                      <a:alpha val="50000"/>
                    </a:prstClr>
                  </a:innerShdw>
                </a:effectLst>
              </a:endParaRPr>
            </a:p>
          </p:txBody>
        </p:sp>
        <p:sp>
          <p:nvSpPr>
            <p:cNvPr id="181" name="Rectangle 180"/>
            <p:cNvSpPr/>
            <p:nvPr/>
          </p:nvSpPr>
          <p:spPr>
            <a:xfrm>
              <a:off x="1423550" y="1620249"/>
              <a:ext cx="1902316" cy="413283"/>
            </a:xfrm>
            <a:prstGeom prst="rect">
              <a:avLst/>
            </a:prstGeom>
          </p:spPr>
          <p:txBody>
            <a:bodyPr wrap="none">
              <a:spAutoFit/>
            </a:bodyPr>
            <a:lstStyle/>
            <a:p>
              <a:pPr algn="ctr"/>
              <a:r>
                <a:rPr lang="fr-FR" sz="1100" b="1" dirty="0" smtClean="0">
                  <a:solidFill>
                    <a:schemeClr val="bg1"/>
                  </a:solidFill>
                  <a:effectLst>
                    <a:innerShdw blurRad="63500" dist="50800" dir="13500000">
                      <a:prstClr val="black">
                        <a:alpha val="50000"/>
                      </a:prstClr>
                    </a:innerShdw>
                  </a:effectLst>
                </a:rPr>
                <a:t>IoT Application</a:t>
              </a:r>
              <a:endParaRPr lang="en-US" sz="1100" b="1" dirty="0" err="1">
                <a:solidFill>
                  <a:schemeClr val="bg1"/>
                </a:solidFill>
                <a:effectLst>
                  <a:innerShdw blurRad="63500" dist="50800" dir="13500000">
                    <a:prstClr val="black">
                      <a:alpha val="50000"/>
                    </a:prstClr>
                  </a:innerShdw>
                </a:effectLst>
              </a:endParaRPr>
            </a:p>
          </p:txBody>
        </p:sp>
        <p:sp>
          <p:nvSpPr>
            <p:cNvPr id="182" name="Freeform 181"/>
            <p:cNvSpPr/>
            <p:nvPr/>
          </p:nvSpPr>
          <p:spPr>
            <a:xfrm>
              <a:off x="1019876" y="1532401"/>
              <a:ext cx="2690087" cy="1041255"/>
            </a:xfrm>
            <a:custGeom>
              <a:avLst/>
              <a:gdLst>
                <a:gd name="connsiteX0" fmla="*/ 0 w 2773743"/>
                <a:gd name="connsiteY0" fmla="*/ 0 h 1181508"/>
                <a:gd name="connsiteX1" fmla="*/ 78967 w 2773743"/>
                <a:gd name="connsiteY1" fmla="*/ 0 h 1181508"/>
                <a:gd name="connsiteX2" fmla="*/ 78967 w 2773743"/>
                <a:gd name="connsiteY2" fmla="*/ 476200 h 1181508"/>
                <a:gd name="connsiteX3" fmla="*/ 195473 w 2773743"/>
                <a:gd name="connsiteY3" fmla="*/ 592706 h 1181508"/>
                <a:gd name="connsiteX4" fmla="*/ 2578269 w 2773743"/>
                <a:gd name="connsiteY4" fmla="*/ 592706 h 1181508"/>
                <a:gd name="connsiteX5" fmla="*/ 2694775 w 2773743"/>
                <a:gd name="connsiteY5" fmla="*/ 476200 h 1181508"/>
                <a:gd name="connsiteX6" fmla="*/ 2694775 w 2773743"/>
                <a:gd name="connsiteY6" fmla="*/ 0 h 1181508"/>
                <a:gd name="connsiteX7" fmla="*/ 2773743 w 2773743"/>
                <a:gd name="connsiteY7" fmla="*/ 0 h 1181508"/>
                <a:gd name="connsiteX8" fmla="*/ 2773743 w 2773743"/>
                <a:gd name="connsiteY8" fmla="*/ 1181508 h 1181508"/>
                <a:gd name="connsiteX9" fmla="*/ 0 w 2773743"/>
                <a:gd name="connsiteY9" fmla="*/ 1181508 h 118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3743" h="1181508">
                  <a:moveTo>
                    <a:pt x="0" y="0"/>
                  </a:moveTo>
                  <a:lnTo>
                    <a:pt x="78967" y="0"/>
                  </a:lnTo>
                  <a:lnTo>
                    <a:pt x="78967" y="476200"/>
                  </a:lnTo>
                  <a:cubicBezTo>
                    <a:pt x="78967" y="540544"/>
                    <a:pt x="131129" y="592706"/>
                    <a:pt x="195473" y="592706"/>
                  </a:cubicBezTo>
                  <a:lnTo>
                    <a:pt x="2578269" y="592706"/>
                  </a:lnTo>
                  <a:cubicBezTo>
                    <a:pt x="2642613" y="592706"/>
                    <a:pt x="2694775" y="540544"/>
                    <a:pt x="2694775" y="476200"/>
                  </a:cubicBezTo>
                  <a:lnTo>
                    <a:pt x="2694775" y="0"/>
                  </a:lnTo>
                  <a:lnTo>
                    <a:pt x="2773743" y="0"/>
                  </a:lnTo>
                  <a:lnTo>
                    <a:pt x="2773743" y="1181508"/>
                  </a:lnTo>
                  <a:lnTo>
                    <a:pt x="0" y="1181508"/>
                  </a:lnTo>
                  <a:close/>
                </a:path>
              </a:pathLst>
            </a:custGeom>
            <a:solidFill>
              <a:schemeClr val="tx2">
                <a:alpha val="80000"/>
              </a:schemeClr>
            </a:solidFill>
            <a:ln w="15875">
              <a:noFill/>
            </a:ln>
            <a:effectLst>
              <a:outerShdw blurRad="25400" dist="12700" dir="2700000" algn="tl"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700" b="1">
                <a:solidFill>
                  <a:schemeClr val="bg1"/>
                </a:solidFill>
                <a:effectLst>
                  <a:innerShdw blurRad="63500" dist="50800" dir="13500000">
                    <a:prstClr val="black">
                      <a:alpha val="50000"/>
                    </a:prstClr>
                  </a:innerShdw>
                </a:effectLst>
              </a:endParaRPr>
            </a:p>
          </p:txBody>
        </p:sp>
        <p:sp>
          <p:nvSpPr>
            <p:cNvPr id="183" name="Rectangle 182"/>
            <p:cNvSpPr/>
            <p:nvPr/>
          </p:nvSpPr>
          <p:spPr>
            <a:xfrm>
              <a:off x="1251732" y="2079061"/>
              <a:ext cx="2272041" cy="539699"/>
            </a:xfrm>
            <a:prstGeom prst="rect">
              <a:avLst/>
            </a:prstGeom>
          </p:spPr>
          <p:txBody>
            <a:bodyPr wrap="none">
              <a:spAutoFit/>
            </a:bodyPr>
            <a:lstStyle/>
            <a:p>
              <a:pPr algn="ctr">
                <a:lnSpc>
                  <a:spcPct val="90000"/>
                </a:lnSpc>
              </a:pPr>
              <a:r>
                <a:rPr lang="en-US" sz="900" b="1" dirty="0" smtClean="0">
                  <a:solidFill>
                    <a:schemeClr val="bg1"/>
                  </a:solidFill>
                  <a:effectLst>
                    <a:innerShdw blurRad="63500" dist="50800" dir="13500000">
                      <a:prstClr val="black">
                        <a:alpha val="50000"/>
                      </a:prstClr>
                    </a:innerShdw>
                  </a:effectLst>
                </a:rPr>
                <a:t>Cinterion IoT </a:t>
              </a:r>
            </a:p>
            <a:p>
              <a:pPr algn="ctr">
                <a:lnSpc>
                  <a:spcPct val="90000"/>
                </a:lnSpc>
              </a:pPr>
              <a:r>
                <a:rPr lang="en-US" sz="900" b="1" dirty="0" smtClean="0">
                  <a:solidFill>
                    <a:schemeClr val="bg1"/>
                  </a:solidFill>
                  <a:effectLst>
                    <a:innerShdw blurRad="63500" dist="50800" dir="13500000">
                      <a:prstClr val="black">
                        <a:alpha val="50000"/>
                      </a:prstClr>
                    </a:innerShdw>
                  </a:effectLst>
                </a:rPr>
                <a:t>Embedded Processing</a:t>
              </a:r>
              <a:endParaRPr lang="en-US" sz="900" b="1" dirty="0">
                <a:solidFill>
                  <a:schemeClr val="bg1"/>
                </a:solidFill>
                <a:effectLst>
                  <a:innerShdw blurRad="63500" dist="50800" dir="13500000">
                    <a:prstClr val="black">
                      <a:alpha val="50000"/>
                    </a:prstClr>
                  </a:innerShdw>
                </a:effectLst>
              </a:endParaRPr>
            </a:p>
          </p:txBody>
        </p:sp>
      </p:grpSp>
      <p:grpSp>
        <p:nvGrpSpPr>
          <p:cNvPr id="187" name="Group 186"/>
          <p:cNvGrpSpPr/>
          <p:nvPr/>
        </p:nvGrpSpPr>
        <p:grpSpPr>
          <a:xfrm>
            <a:off x="2610171" y="2073810"/>
            <a:ext cx="1612361" cy="589821"/>
            <a:chOff x="491390" y="1721830"/>
            <a:chExt cx="2493525" cy="1081699"/>
          </a:xfrm>
        </p:grpSpPr>
        <p:pic>
          <p:nvPicPr>
            <p:cNvPr id="188" name="Picture 18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1390" y="1721830"/>
              <a:ext cx="1175759" cy="1081699"/>
            </a:xfrm>
            <a:prstGeom prst="rect">
              <a:avLst/>
            </a:prstGeom>
          </p:spPr>
        </p:pic>
        <p:pic>
          <p:nvPicPr>
            <p:cNvPr id="189" name="Picture 18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10375" y="1721830"/>
              <a:ext cx="1174540" cy="1080577"/>
            </a:xfrm>
            <a:prstGeom prst="rect">
              <a:avLst/>
            </a:prstGeom>
          </p:spPr>
        </p:pic>
      </p:grpSp>
      <p:pic>
        <p:nvPicPr>
          <p:cNvPr id="190" name="Picture 18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73413" y="666262"/>
            <a:ext cx="2066139" cy="369927"/>
          </a:xfrm>
          <a:prstGeom prst="rect">
            <a:avLst/>
          </a:prstGeom>
          <a:effectLst>
            <a:innerShdw blurRad="25400" dist="6350" dir="13500000">
              <a:prstClr val="black">
                <a:alpha val="50000"/>
              </a:prstClr>
            </a:innerShdw>
          </a:effectLst>
        </p:spPr>
      </p:pic>
      <p:pic>
        <p:nvPicPr>
          <p:cNvPr id="191" name="Picture 19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46666" y="668694"/>
            <a:ext cx="2066139" cy="369927"/>
          </a:xfrm>
          <a:prstGeom prst="rect">
            <a:avLst/>
          </a:prstGeom>
          <a:effectLst>
            <a:innerShdw blurRad="25400" dist="6350" dir="13500000">
              <a:prstClr val="black">
                <a:alpha val="50000"/>
              </a:prstClr>
            </a:innerShdw>
          </a:effectLst>
        </p:spPr>
      </p:pic>
      <p:pic>
        <p:nvPicPr>
          <p:cNvPr id="192" name="Picture 19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06419" y="671809"/>
            <a:ext cx="2066139" cy="369927"/>
          </a:xfrm>
          <a:prstGeom prst="rect">
            <a:avLst/>
          </a:prstGeom>
          <a:effectLst>
            <a:innerShdw blurRad="25400" dist="6350" dir="13500000">
              <a:prstClr val="black">
                <a:alpha val="50000"/>
              </a:prstClr>
            </a:innerShdw>
          </a:effectLst>
        </p:spPr>
      </p:pic>
    </p:spTree>
    <p:extLst>
      <p:ext uri="{BB962C8B-B14F-4D97-AF65-F5344CB8AC3E}">
        <p14:creationId xmlns:p14="http://schemas.microsoft.com/office/powerpoint/2010/main" val="209759007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mtClean="0"/>
              <a:t>Customers</a:t>
            </a:r>
            <a:endParaRPr lang="en-US" dirty="0"/>
          </a:p>
        </p:txBody>
      </p:sp>
      <p:pic>
        <p:nvPicPr>
          <p:cNvPr id="2" name="Picture Placeholder 1"/>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0583" r="10583"/>
          <a:stretch>
            <a:fillRect/>
          </a:stretch>
        </p:blipFill>
        <p:spPr/>
      </p:pic>
    </p:spTree>
    <p:extLst>
      <p:ext uri="{BB962C8B-B14F-4D97-AF65-F5344CB8AC3E}">
        <p14:creationId xmlns:p14="http://schemas.microsoft.com/office/powerpoint/2010/main" val="1042525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p:cNvSpPr/>
          <p:nvPr/>
        </p:nvSpPr>
        <p:spPr>
          <a:xfrm rot="16200000">
            <a:off x="5952989" y="858127"/>
            <a:ext cx="1113913" cy="4529172"/>
          </a:xfrm>
          <a:prstGeom prst="round2SameRect">
            <a:avLst>
              <a:gd name="adj1" fmla="val 50000"/>
              <a:gd name="adj2" fmla="val 0"/>
            </a:avLst>
          </a:prstGeom>
          <a:solidFill>
            <a:sysClr val="window" lastClr="FFFFFF">
              <a:lumMod val="65000"/>
              <a:alpha val="30000"/>
            </a:sysClr>
          </a:solidFill>
          <a:ln w="19050" cap="flat" cmpd="sng" algn="ctr">
            <a:noFill/>
            <a:prstDash val="solid"/>
          </a:ln>
          <a:effectLst/>
        </p:spPr>
        <p:txBody>
          <a:bodyPr rtlCol="0" anchor="ctr"/>
          <a:lstStyle/>
          <a:p>
            <a:pPr algn="ctr" defTabSz="914333">
              <a:defRPr/>
            </a:pPr>
            <a:endParaRPr lang="en-US" sz="1013" kern="0">
              <a:solidFill>
                <a:prstClr val="white"/>
              </a:solidFill>
              <a:latin typeface="Calibri" panose="020F0502020204030204"/>
            </a:endParaRPr>
          </a:p>
        </p:txBody>
      </p:sp>
      <p:pic>
        <p:nvPicPr>
          <p:cNvPr id="14" name="Picture 13"/>
          <p:cNvPicPr>
            <a:picLocks noChangeAspect="1"/>
          </p:cNvPicPr>
          <p:nvPr/>
        </p:nvPicPr>
        <p:blipFill>
          <a:blip r:embed="rId3"/>
          <a:stretch>
            <a:fillRect/>
          </a:stretch>
        </p:blipFill>
        <p:spPr>
          <a:xfrm>
            <a:off x="1486838" y="263097"/>
            <a:ext cx="1964037" cy="1522635"/>
          </a:xfrm>
          <a:prstGeom prst="rect">
            <a:avLst/>
          </a:prstGeom>
        </p:spPr>
      </p:pic>
      <p:sp>
        <p:nvSpPr>
          <p:cNvPr id="31" name="Title 1"/>
          <p:cNvSpPr>
            <a:spLocks noGrp="1"/>
          </p:cNvSpPr>
          <p:nvPr>
            <p:ph type="title"/>
          </p:nvPr>
        </p:nvSpPr>
        <p:spPr>
          <a:xfrm>
            <a:off x="445800" y="154096"/>
            <a:ext cx="8304513" cy="363720"/>
          </a:xfrm>
        </p:spPr>
        <p:txBody>
          <a:bodyPr>
            <a:normAutofit fontScale="90000"/>
          </a:bodyPr>
          <a:lstStyle/>
          <a:p>
            <a:r>
              <a:rPr lang="en-US" sz="2100" dirty="0">
                <a:latin typeface="Calibri" panose="020F0502020204030204" pitchFamily="34" charset="0"/>
              </a:rPr>
              <a:t>Tracesafe </a:t>
            </a:r>
            <a:r>
              <a:rPr lang="en-US" sz="2100" dirty="0" smtClean="0">
                <a:latin typeface="Calibri" panose="020F0502020204030204" pitchFamily="34" charset="0"/>
              </a:rPr>
              <a:t>LTE-M Gateway – Singapore (ASEAN) </a:t>
            </a:r>
            <a:endParaRPr lang="en-US" sz="2100" dirty="0">
              <a:latin typeface="Calibri" panose="020F0502020204030204" pitchFamily="34" charset="0"/>
            </a:endParaRPr>
          </a:p>
        </p:txBody>
      </p:sp>
      <p:sp>
        <p:nvSpPr>
          <p:cNvPr id="40" name="Rectangle 4"/>
          <p:cNvSpPr>
            <a:spLocks noChangeArrowheads="1"/>
          </p:cNvSpPr>
          <p:nvPr/>
        </p:nvSpPr>
        <p:spPr bwMode="auto">
          <a:xfrm>
            <a:off x="4773854" y="2740147"/>
            <a:ext cx="4120216" cy="1160849"/>
          </a:xfrm>
          <a:prstGeom prst="rect">
            <a:avLst/>
          </a:prstGeom>
          <a:noFill/>
          <a:ln w="9525" algn="ctr">
            <a:noFill/>
            <a:miter lim="800000"/>
            <a:headEnd/>
            <a:tailEnd/>
          </a:ln>
          <a:effectLst/>
        </p:spPr>
        <p:txBody>
          <a:bodyPr lIns="81000" tIns="35100" rIns="135000" bIns="35100"/>
          <a:lstStyle/>
          <a:p>
            <a:pPr defTabSz="717947">
              <a:spcBef>
                <a:spcPct val="25000"/>
              </a:spcBef>
              <a:defRPr/>
            </a:pPr>
            <a:r>
              <a:rPr lang="en-US" sz="1200" i="1" dirty="0" smtClean="0">
                <a:latin typeface="Calibri" panose="020F0502020204030204" pitchFamily="34" charset="0"/>
              </a:rPr>
              <a:t>Thales </a:t>
            </a:r>
            <a:r>
              <a:rPr lang="en-US" sz="1200" i="1" dirty="0" err="1" smtClean="0">
                <a:latin typeface="Calibri" panose="020F0502020204030204" pitchFamily="34" charset="0"/>
              </a:rPr>
              <a:t>IoT</a:t>
            </a:r>
            <a:r>
              <a:rPr lang="en-US" sz="1200" i="1" dirty="0" smtClean="0">
                <a:latin typeface="Calibri" panose="020F0502020204030204" pitchFamily="34" charset="0"/>
              </a:rPr>
              <a:t> Embedded Processing and its SDK are easy to use, </a:t>
            </a:r>
            <a:r>
              <a:rPr lang="en-US" sz="1200" i="1" dirty="0">
                <a:latin typeface="Calibri" panose="020F0502020204030204" pitchFamily="34" charset="0"/>
              </a:rPr>
              <a:t>and have saved us efforts and bill of material cost by eliminating the need for an additional MCU in our </a:t>
            </a:r>
            <a:r>
              <a:rPr lang="en-US" sz="1200" i="1" dirty="0" smtClean="0">
                <a:latin typeface="Calibri" panose="020F0502020204030204" pitchFamily="34" charset="0"/>
              </a:rPr>
              <a:t>design </a:t>
            </a:r>
          </a:p>
          <a:p>
            <a:pPr defTabSz="717947">
              <a:spcBef>
                <a:spcPct val="25000"/>
              </a:spcBef>
              <a:defRPr/>
            </a:pPr>
            <a:r>
              <a:rPr lang="en-US" sz="1200" i="1" dirty="0" smtClean="0">
                <a:latin typeface="Calibri" panose="020F0502020204030204" pitchFamily="34" charset="0"/>
              </a:rPr>
              <a:t>-</a:t>
            </a:r>
            <a:r>
              <a:rPr lang="en-US" altLang="zh-CN" sz="1200" i="1" dirty="0" err="1" smtClean="0">
                <a:latin typeface="Calibri" panose="020F0502020204030204" pitchFamily="34" charset="0"/>
              </a:rPr>
              <a:t>Jasling</a:t>
            </a:r>
            <a:r>
              <a:rPr lang="en-US" altLang="zh-CN" sz="1200" i="1" dirty="0" smtClean="0">
                <a:latin typeface="Calibri" panose="020F0502020204030204" pitchFamily="34" charset="0"/>
              </a:rPr>
              <a:t> Ong (Managing Director of </a:t>
            </a:r>
            <a:r>
              <a:rPr lang="en-US" altLang="zh-CN" sz="1200" i="1" dirty="0">
                <a:latin typeface="Calibri" panose="020F0502020204030204" pitchFamily="34" charset="0"/>
              </a:rPr>
              <a:t>Tracesafe </a:t>
            </a:r>
            <a:r>
              <a:rPr lang="en-US" altLang="zh-CN" sz="1200" i="1" dirty="0" smtClean="0">
                <a:latin typeface="Calibri" panose="020F0502020204030204" pitchFamily="34" charset="0"/>
              </a:rPr>
              <a:t>Asia Pacific)</a:t>
            </a:r>
          </a:p>
          <a:p>
            <a:pPr defTabSz="717947">
              <a:spcBef>
                <a:spcPct val="25000"/>
              </a:spcBef>
              <a:defRPr/>
            </a:pPr>
            <a:r>
              <a:rPr lang="en-US" sz="1200" i="1" dirty="0" smtClean="0">
                <a:latin typeface="Calibri" panose="020F0502020204030204" pitchFamily="34" charset="0"/>
              </a:rPr>
              <a:t> </a:t>
            </a:r>
            <a:endParaRPr lang="en-US" sz="1200" i="1" dirty="0">
              <a:latin typeface="Calibri" panose="020F0502020204030204" pitchFamily="34" charset="0"/>
            </a:endParaRPr>
          </a:p>
        </p:txBody>
      </p:sp>
      <p:graphicFrame>
        <p:nvGraphicFramePr>
          <p:cNvPr id="41" name="Table 40"/>
          <p:cNvGraphicFramePr>
            <a:graphicFrameLocks noGrp="1"/>
          </p:cNvGraphicFramePr>
          <p:nvPr>
            <p:extLst/>
          </p:nvPr>
        </p:nvGraphicFramePr>
        <p:xfrm>
          <a:off x="4862506" y="804892"/>
          <a:ext cx="3170831" cy="1127760"/>
        </p:xfrm>
        <a:graphic>
          <a:graphicData uri="http://schemas.openxmlformats.org/drawingml/2006/table">
            <a:tbl>
              <a:tblPr firstRow="1" bandRow="1">
                <a:tableStyleId>{1E171933-4619-4E11-9A3F-F7608DF75F80}</a:tableStyleId>
              </a:tblPr>
              <a:tblGrid>
                <a:gridCol w="1308492">
                  <a:extLst>
                    <a:ext uri="{9D8B030D-6E8A-4147-A177-3AD203B41FA5}">
                      <a16:colId xmlns:a16="http://schemas.microsoft.com/office/drawing/2014/main" val="20000"/>
                    </a:ext>
                  </a:extLst>
                </a:gridCol>
                <a:gridCol w="1862339">
                  <a:extLst>
                    <a:ext uri="{9D8B030D-6E8A-4147-A177-3AD203B41FA5}">
                      <a16:colId xmlns:a16="http://schemas.microsoft.com/office/drawing/2014/main" val="20001"/>
                    </a:ext>
                  </a:extLst>
                </a:gridCol>
              </a:tblGrid>
              <a:tr h="278130">
                <a:tc>
                  <a:txBody>
                    <a:bodyPr/>
                    <a:lstStyle/>
                    <a:p>
                      <a:pPr algn="r"/>
                      <a:r>
                        <a:rPr lang="en-US" sz="1400" b="1" dirty="0" smtClean="0">
                          <a:solidFill>
                            <a:schemeClr val="tx1"/>
                          </a:solidFill>
                          <a:latin typeface="Calibri" panose="020F0502020204030204" pitchFamily="34" charset="0"/>
                        </a:rPr>
                        <a:t>C</a:t>
                      </a:r>
                      <a:r>
                        <a:rPr lang="en-US" sz="1400" b="1" smtClean="0">
                          <a:solidFill>
                            <a:schemeClr val="tx1"/>
                          </a:solidFill>
                          <a:latin typeface="Calibri" panose="020F0502020204030204" pitchFamily="34" charset="0"/>
                        </a:rPr>
                        <a:t>ompany</a:t>
                      </a:r>
                      <a:r>
                        <a:rPr lang="en-US" sz="1400" b="1" dirty="0" smtClean="0">
                          <a:solidFill>
                            <a:schemeClr val="tx1"/>
                          </a:solidFill>
                          <a:latin typeface="Calibri" panose="020F0502020204030204" pitchFamily="34" charset="0"/>
                        </a:rPr>
                        <a:t>:</a:t>
                      </a:r>
                      <a:endParaRPr lang="en-US" sz="1400" b="1" dirty="0">
                        <a:solidFill>
                          <a:schemeClr val="tx1"/>
                        </a:solidFill>
                        <a:latin typeface="Calibri" panose="020F0502020204030204" pitchFamily="34" charset="0"/>
                      </a:endParaRPr>
                    </a:p>
                  </a:txBody>
                  <a:tcPr marL="68580" marR="68580" marT="34290" marB="34290">
                    <a:solidFill>
                      <a:schemeClr val="bg1"/>
                    </a:solidFill>
                  </a:tcPr>
                </a:tc>
                <a:tc>
                  <a:txBody>
                    <a:bodyPr/>
                    <a:lstStyle/>
                    <a:p>
                      <a:r>
                        <a:rPr lang="en-US" sz="1200" b="0" dirty="0" err="1" smtClean="0">
                          <a:solidFill>
                            <a:schemeClr val="tx1"/>
                          </a:solidFill>
                          <a:latin typeface="Calibri" panose="020F0502020204030204" pitchFamily="34" charset="0"/>
                        </a:rPr>
                        <a:t>TraceSafe</a:t>
                      </a:r>
                      <a:endParaRPr lang="en-US" sz="1200" b="0" dirty="0">
                        <a:solidFill>
                          <a:schemeClr val="tx1"/>
                        </a:solidFill>
                        <a:latin typeface="Calibri" panose="020F0502020204030204" pitchFamily="34" charset="0"/>
                      </a:endParaRPr>
                    </a:p>
                  </a:txBody>
                  <a:tcPr marL="162000" marR="68580" marT="34290" marB="34290">
                    <a:solidFill>
                      <a:schemeClr val="bg1"/>
                    </a:solidFill>
                  </a:tcPr>
                </a:tc>
                <a:extLst>
                  <a:ext uri="{0D108BD9-81ED-4DB2-BD59-A6C34878D82A}">
                    <a16:rowId xmlns:a16="http://schemas.microsoft.com/office/drawing/2014/main" val="10000"/>
                  </a:ext>
                </a:extLst>
              </a:tr>
              <a:tr h="278130">
                <a:tc>
                  <a:txBody>
                    <a:bodyPr/>
                    <a:lstStyle/>
                    <a:p>
                      <a:pPr algn="r"/>
                      <a:r>
                        <a:rPr lang="en-US" sz="1400" b="1" smtClean="0">
                          <a:solidFill>
                            <a:schemeClr val="tx1"/>
                          </a:solidFill>
                          <a:latin typeface="Calibri" panose="020F0502020204030204" pitchFamily="34" charset="0"/>
                        </a:rPr>
                        <a:t>Country</a:t>
                      </a:r>
                      <a:r>
                        <a:rPr lang="en-US" sz="1400" b="1" dirty="0" smtClean="0">
                          <a:solidFill>
                            <a:schemeClr val="tx1"/>
                          </a:solidFill>
                          <a:latin typeface="Calibri" panose="020F0502020204030204" pitchFamily="34" charset="0"/>
                        </a:rPr>
                        <a:t>:</a:t>
                      </a:r>
                      <a:endParaRPr lang="en-US" sz="1400" b="1" dirty="0">
                        <a:solidFill>
                          <a:schemeClr val="tx1"/>
                        </a:solidFill>
                        <a:latin typeface="Calibri" panose="020F0502020204030204" pitchFamily="34" charset="0"/>
                      </a:endParaRPr>
                    </a:p>
                  </a:txBody>
                  <a:tcPr marL="68580" marR="68580" marT="34290" marB="34290"/>
                </a:tc>
                <a:tc>
                  <a:txBody>
                    <a:bodyPr/>
                    <a:lstStyle/>
                    <a:p>
                      <a:r>
                        <a:rPr lang="en-US" sz="1200" dirty="0" smtClean="0">
                          <a:solidFill>
                            <a:schemeClr val="tx1"/>
                          </a:solidFill>
                          <a:latin typeface="Calibri" panose="020F0502020204030204" pitchFamily="34" charset="0"/>
                        </a:rPr>
                        <a:t>Singapore</a:t>
                      </a:r>
                      <a:endParaRPr lang="en-US" sz="1200" dirty="0">
                        <a:solidFill>
                          <a:schemeClr val="tx1"/>
                        </a:solidFill>
                        <a:latin typeface="Calibri" panose="020F0502020204030204" pitchFamily="34" charset="0"/>
                      </a:endParaRPr>
                    </a:p>
                  </a:txBody>
                  <a:tcPr marL="162000" marR="68580" marT="34290" marB="34290"/>
                </a:tc>
                <a:extLst>
                  <a:ext uri="{0D108BD9-81ED-4DB2-BD59-A6C34878D82A}">
                    <a16:rowId xmlns:a16="http://schemas.microsoft.com/office/drawing/2014/main" val="10001"/>
                  </a:ext>
                </a:extLst>
              </a:tr>
              <a:tr h="278130">
                <a:tc>
                  <a:txBody>
                    <a:bodyPr/>
                    <a:lstStyle/>
                    <a:p>
                      <a:pPr algn="r"/>
                      <a:r>
                        <a:rPr lang="en-US" sz="1400" b="1" smtClean="0">
                          <a:solidFill>
                            <a:schemeClr val="tx1"/>
                          </a:solidFill>
                          <a:latin typeface="Calibri" panose="020F0502020204030204" pitchFamily="34" charset="0"/>
                        </a:rPr>
                        <a:t>Product </a:t>
                      </a:r>
                      <a:r>
                        <a:rPr lang="en-US" sz="1400" b="1" dirty="0" smtClean="0">
                          <a:solidFill>
                            <a:schemeClr val="tx1"/>
                          </a:solidFill>
                          <a:latin typeface="Calibri" panose="020F0502020204030204" pitchFamily="34" charset="0"/>
                        </a:rPr>
                        <a:t>name:</a:t>
                      </a:r>
                      <a:endParaRPr lang="en-US" sz="1400" b="1" dirty="0">
                        <a:solidFill>
                          <a:schemeClr val="tx1"/>
                        </a:solidFill>
                        <a:latin typeface="Calibri" panose="020F0502020204030204" pitchFamily="34" charset="0"/>
                      </a:endParaRPr>
                    </a:p>
                  </a:txBody>
                  <a:tcPr marL="68580" marR="68580" marT="34290" marB="34290"/>
                </a:tc>
                <a:tc>
                  <a:txBody>
                    <a:bodyPr/>
                    <a:lstStyle/>
                    <a:p>
                      <a:r>
                        <a:rPr lang="en-US" altLang="zh-CN" sz="1200" smtClean="0">
                          <a:solidFill>
                            <a:schemeClr val="tx1"/>
                          </a:solidFill>
                          <a:latin typeface="Calibri" panose="020F0502020204030204" pitchFamily="34" charset="0"/>
                        </a:rPr>
                        <a:t>LTE-M </a:t>
                      </a:r>
                      <a:r>
                        <a:rPr lang="en-US" sz="1200" baseline="0" dirty="0" smtClean="0">
                          <a:solidFill>
                            <a:schemeClr val="tx1"/>
                          </a:solidFill>
                          <a:latin typeface="Calibri" panose="020F0502020204030204" pitchFamily="34" charset="0"/>
                        </a:rPr>
                        <a:t>Gateway</a:t>
                      </a:r>
                      <a:endParaRPr lang="en-US" sz="1200" dirty="0">
                        <a:solidFill>
                          <a:schemeClr val="tx1"/>
                        </a:solidFill>
                        <a:latin typeface="Calibri" panose="020F0502020204030204" pitchFamily="34" charset="0"/>
                      </a:endParaRPr>
                    </a:p>
                  </a:txBody>
                  <a:tcPr marL="162000" marR="68580" marT="34290" marB="34290"/>
                </a:tc>
                <a:extLst>
                  <a:ext uri="{0D108BD9-81ED-4DB2-BD59-A6C34878D82A}">
                    <a16:rowId xmlns:a16="http://schemas.microsoft.com/office/drawing/2014/main" val="10002"/>
                  </a:ext>
                </a:extLst>
              </a:tr>
              <a:tr h="278130">
                <a:tc>
                  <a:txBody>
                    <a:bodyPr/>
                    <a:lstStyle/>
                    <a:p>
                      <a:pPr algn="r"/>
                      <a:r>
                        <a:rPr lang="en-US" sz="1400" b="1" smtClean="0">
                          <a:solidFill>
                            <a:schemeClr val="tx1"/>
                          </a:solidFill>
                          <a:latin typeface="Calibri" panose="020F0502020204030204" pitchFamily="34" charset="0"/>
                        </a:rPr>
                        <a:t>Module</a:t>
                      </a:r>
                      <a:r>
                        <a:rPr lang="en-US" sz="1400" b="1" dirty="0" smtClean="0">
                          <a:solidFill>
                            <a:schemeClr val="tx1"/>
                          </a:solidFill>
                          <a:latin typeface="Calibri" panose="020F0502020204030204" pitchFamily="34" charset="0"/>
                        </a:rPr>
                        <a:t>:</a:t>
                      </a:r>
                      <a:endParaRPr lang="en-US" sz="1400" b="1" dirty="0">
                        <a:solidFill>
                          <a:schemeClr val="tx1"/>
                        </a:solidFill>
                        <a:latin typeface="Calibri" panose="020F0502020204030204" pitchFamily="34" charset="0"/>
                      </a:endParaRPr>
                    </a:p>
                  </a:txBody>
                  <a:tcPr marL="68580" marR="68580" marT="34290" marB="34290"/>
                </a:tc>
                <a:tc>
                  <a:txBody>
                    <a:bodyPr/>
                    <a:lstStyle/>
                    <a:p>
                      <a:r>
                        <a:rPr lang="en-US" altLang="zh-CN" sz="1200" dirty="0" smtClean="0">
                          <a:solidFill>
                            <a:schemeClr val="tx1"/>
                          </a:solidFill>
                          <a:latin typeface="Calibri" panose="020F0502020204030204" pitchFamily="34" charset="0"/>
                        </a:rPr>
                        <a:t>EXS82-W </a:t>
                      </a:r>
                      <a:endParaRPr lang="en-US" sz="1200" dirty="0">
                        <a:solidFill>
                          <a:schemeClr val="tx1"/>
                        </a:solidFill>
                        <a:latin typeface="Calibri" panose="020F0502020204030204" pitchFamily="34" charset="0"/>
                      </a:endParaRPr>
                    </a:p>
                  </a:txBody>
                  <a:tcPr marL="162000" marR="68580" marT="34290" marB="34290"/>
                </a:tc>
                <a:extLst>
                  <a:ext uri="{0D108BD9-81ED-4DB2-BD59-A6C34878D82A}">
                    <a16:rowId xmlns:a16="http://schemas.microsoft.com/office/drawing/2014/main" val="10004"/>
                  </a:ext>
                </a:extLst>
              </a:tr>
            </a:tbl>
          </a:graphicData>
        </a:graphic>
      </p:graphicFrame>
      <p:sp>
        <p:nvSpPr>
          <p:cNvPr id="42" name="Rectangle 41"/>
          <p:cNvSpPr/>
          <p:nvPr/>
        </p:nvSpPr>
        <p:spPr>
          <a:xfrm>
            <a:off x="4862506" y="1999755"/>
            <a:ext cx="2153797" cy="300082"/>
          </a:xfrm>
          <a:prstGeom prst="rect">
            <a:avLst/>
          </a:prstGeom>
          <a:ln>
            <a:solidFill>
              <a:schemeClr val="tx1"/>
            </a:solidFill>
          </a:ln>
        </p:spPr>
        <p:txBody>
          <a:bodyPr wrap="square">
            <a:spAutoFit/>
          </a:bodyPr>
          <a:lstStyle/>
          <a:p>
            <a:pPr algn="ctr"/>
            <a:r>
              <a:rPr lang="en-US" sz="1350" dirty="0">
                <a:latin typeface="Calibri" pitchFamily="34" charset="0"/>
              </a:rPr>
              <a:t>https://www.tracesafe.io/</a:t>
            </a:r>
          </a:p>
        </p:txBody>
      </p:sp>
      <p:pic>
        <p:nvPicPr>
          <p:cNvPr id="15" name="Picture 6" descr="LTE-M Gate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34" y="769718"/>
            <a:ext cx="1730984" cy="129158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p:cNvSpPr>
            <a:spLocks noChangeArrowheads="1"/>
          </p:cNvSpPr>
          <p:nvPr/>
        </p:nvSpPr>
        <p:spPr bwMode="auto">
          <a:xfrm>
            <a:off x="282283" y="2106783"/>
            <a:ext cx="3871878" cy="2120710"/>
          </a:xfrm>
          <a:prstGeom prst="roundRect">
            <a:avLst/>
          </a:prstGeom>
          <a:solidFill>
            <a:srgbClr val="4359F6"/>
          </a:solidFill>
          <a:ln w="9525" algn="ctr">
            <a:noFill/>
            <a:miter lim="800000"/>
            <a:headEnd/>
            <a:tailEnd/>
          </a:ln>
          <a:effectLst/>
        </p:spPr>
        <p:txBody>
          <a:bodyPr lIns="81000" tIns="35100" rIns="135000" bIns="35100"/>
          <a:lstStyle/>
          <a:p>
            <a:pPr algn="ctr" defTabSz="717947">
              <a:lnSpc>
                <a:spcPct val="90000"/>
              </a:lnSpc>
              <a:defRPr/>
            </a:pPr>
            <a:r>
              <a:rPr lang="en-US" sz="1200" dirty="0" smtClean="0">
                <a:solidFill>
                  <a:schemeClr val="bg1"/>
                </a:solidFill>
                <a:latin typeface="Calibri" panose="020F0502020204030204" pitchFamily="34" charset="0"/>
              </a:rPr>
              <a:t>Gateways </a:t>
            </a:r>
            <a:r>
              <a:rPr lang="en-US" sz="1200" dirty="0">
                <a:solidFill>
                  <a:schemeClr val="bg1"/>
                </a:solidFill>
                <a:latin typeface="Calibri" panose="020F0502020204030204" pitchFamily="34" charset="0"/>
              </a:rPr>
              <a:t>are the glue that holds the </a:t>
            </a:r>
            <a:r>
              <a:rPr lang="en-US" sz="1200" dirty="0" err="1">
                <a:solidFill>
                  <a:schemeClr val="bg1"/>
                </a:solidFill>
                <a:latin typeface="Calibri" panose="020F0502020204030204" pitchFamily="34" charset="0"/>
              </a:rPr>
              <a:t>TraceSafe</a:t>
            </a:r>
            <a:r>
              <a:rPr lang="en-US" sz="1200" dirty="0">
                <a:solidFill>
                  <a:schemeClr val="bg1"/>
                </a:solidFill>
                <a:latin typeface="Calibri" panose="020F0502020204030204" pitchFamily="34" charset="0"/>
              </a:rPr>
              <a:t> wearable ecosystem together. Placed strategically around your location, they extract real-time information and upload it to the </a:t>
            </a:r>
            <a:r>
              <a:rPr lang="en-US" sz="1200" dirty="0" smtClean="0">
                <a:solidFill>
                  <a:schemeClr val="bg1"/>
                </a:solidFill>
                <a:latin typeface="Calibri" panose="020F0502020204030204" pitchFamily="34" charset="0"/>
              </a:rPr>
              <a:t>cloud</a:t>
            </a:r>
            <a:r>
              <a:rPr lang="en-US" sz="1200" dirty="0">
                <a:solidFill>
                  <a:schemeClr val="bg1"/>
                </a:solidFill>
                <a:latin typeface="Calibri" panose="020F0502020204030204" pitchFamily="34" charset="0"/>
              </a:rPr>
              <a:t> </a:t>
            </a:r>
            <a:r>
              <a:rPr lang="en-US" sz="1200" dirty="0" smtClean="0">
                <a:solidFill>
                  <a:schemeClr val="bg1"/>
                </a:solidFill>
                <a:latin typeface="Calibri" panose="020F0502020204030204" pitchFamily="34" charset="0"/>
              </a:rPr>
              <a:t>securely.</a:t>
            </a:r>
          </a:p>
          <a:p>
            <a:pPr algn="ctr" defTabSz="717947">
              <a:lnSpc>
                <a:spcPct val="90000"/>
              </a:lnSpc>
              <a:defRPr/>
            </a:pPr>
            <a:endParaRPr lang="en-SG" sz="1200" dirty="0">
              <a:solidFill>
                <a:schemeClr val="bg1"/>
              </a:solidFill>
              <a:latin typeface="Calibri" panose="020F0502020204030204" pitchFamily="34" charset="0"/>
            </a:endParaRPr>
          </a:p>
          <a:p>
            <a:pPr marL="135731" indent="-135731" defTabSz="717947">
              <a:spcBef>
                <a:spcPct val="25000"/>
              </a:spcBef>
              <a:defRPr/>
            </a:pPr>
            <a:r>
              <a:rPr lang="en-US" altLang="zh-CN" sz="1200" b="1" dirty="0">
                <a:solidFill>
                  <a:schemeClr val="bg1"/>
                </a:solidFill>
                <a:latin typeface="Calibri" panose="020F0502020204030204" pitchFamily="34" charset="0"/>
              </a:rPr>
              <a:t>P</a:t>
            </a:r>
            <a:r>
              <a:rPr lang="en-US" sz="1200" b="1" dirty="0">
                <a:solidFill>
                  <a:schemeClr val="bg1"/>
                </a:solidFill>
                <a:latin typeface="Calibri" panose="020F0502020204030204" pitchFamily="34" charset="0"/>
              </a:rPr>
              <a:t>roduct description: </a:t>
            </a:r>
          </a:p>
          <a:p>
            <a:pPr marL="135731" indent="-135731" defTabSz="717947">
              <a:lnSpc>
                <a:spcPct val="90000"/>
              </a:lnSpc>
              <a:buFont typeface="Wingdings" pitchFamily="2" charset="2"/>
              <a:buChar char="§"/>
              <a:defRPr/>
            </a:pPr>
            <a:r>
              <a:rPr lang="en-US" sz="1200" dirty="0">
                <a:solidFill>
                  <a:schemeClr val="bg1"/>
                </a:solidFill>
                <a:latin typeface="Calibri" panose="020F0502020204030204" pitchFamily="34" charset="0"/>
              </a:rPr>
              <a:t>Connects Bluetooth Low Energy (BLE) devices to LTE-M network</a:t>
            </a:r>
          </a:p>
          <a:p>
            <a:pPr marL="135731" indent="-135731" defTabSz="717947">
              <a:lnSpc>
                <a:spcPct val="90000"/>
              </a:lnSpc>
              <a:buFont typeface="Wingdings" pitchFamily="2" charset="2"/>
              <a:buChar char="§"/>
              <a:defRPr/>
            </a:pPr>
            <a:r>
              <a:rPr lang="en-US" sz="1200" dirty="0">
                <a:solidFill>
                  <a:schemeClr val="bg1"/>
                </a:solidFill>
                <a:latin typeface="Calibri" panose="020F0502020204030204" pitchFamily="34" charset="0"/>
              </a:rPr>
              <a:t>Built-in internal antenna, with an unobstructed range of 14 meters / 15 yards</a:t>
            </a:r>
          </a:p>
          <a:p>
            <a:pPr marL="135731" indent="-135731" defTabSz="717947">
              <a:lnSpc>
                <a:spcPct val="90000"/>
              </a:lnSpc>
              <a:buFont typeface="Wingdings" pitchFamily="2" charset="2"/>
              <a:buChar char="§"/>
              <a:defRPr/>
            </a:pPr>
            <a:r>
              <a:rPr lang="en-US" sz="1200" dirty="0">
                <a:solidFill>
                  <a:schemeClr val="bg1"/>
                </a:solidFill>
                <a:latin typeface="Calibri" panose="020F0502020204030204" pitchFamily="34" charset="0"/>
              </a:rPr>
              <a:t>61.7mm x 61.7mm x 2mm</a:t>
            </a:r>
          </a:p>
          <a:p>
            <a:pPr algn="ctr" defTabSz="717947">
              <a:lnSpc>
                <a:spcPct val="90000"/>
              </a:lnSpc>
              <a:defRPr/>
            </a:pPr>
            <a:endParaRPr lang="en-US" sz="1200" dirty="0" smtClean="0">
              <a:solidFill>
                <a:schemeClr val="bg1"/>
              </a:solidFill>
              <a:latin typeface="Calibri" panose="020F0502020204030204" pitchFamily="34" charset="0"/>
            </a:endParaRPr>
          </a:p>
        </p:txBody>
      </p:sp>
      <p:grpSp>
        <p:nvGrpSpPr>
          <p:cNvPr id="16" name="Group 15"/>
          <p:cNvGrpSpPr/>
          <p:nvPr/>
        </p:nvGrpSpPr>
        <p:grpSpPr>
          <a:xfrm>
            <a:off x="3978543" y="2816885"/>
            <a:ext cx="567408" cy="580054"/>
            <a:chOff x="5308591" y="-1354190"/>
            <a:chExt cx="1190625" cy="1190625"/>
          </a:xfrm>
        </p:grpSpPr>
        <p:sp>
          <p:nvSpPr>
            <p:cNvPr id="17" name="Oval 16"/>
            <p:cNvSpPr/>
            <p:nvPr/>
          </p:nvSpPr>
          <p:spPr>
            <a:xfrm>
              <a:off x="5308591" y="-1354190"/>
              <a:ext cx="1190625" cy="1190625"/>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2"/>
                </a:solidFill>
              </a:endParaRPr>
            </a:p>
          </p:txBody>
        </p:sp>
        <p:pic>
          <p:nvPicPr>
            <p:cNvPr id="18" name="Picture 17"/>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5550002" y="-1112961"/>
              <a:ext cx="731662" cy="716472"/>
            </a:xfrm>
            <a:prstGeom prst="rect">
              <a:avLst/>
            </a:prstGeom>
          </p:spPr>
        </p:pic>
      </p:grpSp>
      <p:pic>
        <p:nvPicPr>
          <p:cNvPr id="2" name="Picture 1"/>
          <p:cNvPicPr>
            <a:picLocks noChangeAspect="1"/>
          </p:cNvPicPr>
          <p:nvPr/>
        </p:nvPicPr>
        <p:blipFill>
          <a:blip r:embed="rId6"/>
          <a:stretch>
            <a:fillRect/>
          </a:stretch>
        </p:blipFill>
        <p:spPr>
          <a:xfrm>
            <a:off x="1980690" y="1249973"/>
            <a:ext cx="1332946" cy="749782"/>
          </a:xfrm>
          <a:prstGeom prst="rect">
            <a:avLst/>
          </a:prstGeom>
        </p:spPr>
      </p:pic>
    </p:spTree>
    <p:extLst>
      <p:ext uri="{BB962C8B-B14F-4D97-AF65-F5344CB8AC3E}">
        <p14:creationId xmlns:p14="http://schemas.microsoft.com/office/powerpoint/2010/main" val="37621782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p:nvPr/>
        </p:nvSpPr>
        <p:spPr>
          <a:xfrm>
            <a:off x="0" y="0"/>
            <a:ext cx="9144000" cy="5143500"/>
          </a:xfrm>
          <a:prstGeom prst="rect">
            <a:avLst/>
          </a:prstGeom>
          <a:gradFill>
            <a:gsLst>
              <a:gs pos="0">
                <a:srgbClr val="004884"/>
              </a:gs>
              <a:gs pos="50000">
                <a:srgbClr val="00478C"/>
              </a:gs>
              <a:gs pos="100000">
                <a:srgbClr val="006EB7"/>
              </a:gs>
            </a:gsLst>
            <a:path path="circle">
              <a:fillToRect r="100000" b="100000"/>
            </a:path>
            <a:tileRect l="-100000" t="-100000"/>
          </a:gradFill>
          <a:ln>
            <a:noFill/>
          </a:ln>
        </p:spPr>
        <p:txBody>
          <a:bodyPr spcFirstLastPara="1" wrap="square" lIns="68569" tIns="34275" rIns="68569" bIns="34275" anchor="ctr" anchorCtr="0">
            <a:noAutofit/>
          </a:bodyPr>
          <a:lstStyle/>
          <a:p>
            <a:pPr algn="ctr" defTabSz="685800">
              <a:buClr>
                <a:srgbClr val="000000"/>
              </a:buClr>
            </a:pPr>
            <a:endParaRPr sz="1350" kern="0">
              <a:solidFill>
                <a:srgbClr val="1E4E79"/>
              </a:solidFill>
              <a:latin typeface="Calibri"/>
              <a:ea typeface="Calibri"/>
              <a:cs typeface="Calibri"/>
              <a:sym typeface="Calibri"/>
            </a:endParaRPr>
          </a:p>
        </p:txBody>
      </p:sp>
      <p:pic>
        <p:nvPicPr>
          <p:cNvPr id="153" name="Google Shape;153;p8"/>
          <p:cNvPicPr preferRelativeResize="0"/>
          <p:nvPr/>
        </p:nvPicPr>
        <p:blipFill rotWithShape="1">
          <a:blip r:embed="rId3">
            <a:alphaModFix/>
          </a:blip>
          <a:srcRect l="16125" t="735" b="686"/>
          <a:stretch/>
        </p:blipFill>
        <p:spPr>
          <a:xfrm>
            <a:off x="4725413" y="1"/>
            <a:ext cx="4418588" cy="5136356"/>
          </a:xfrm>
          <a:prstGeom prst="rect">
            <a:avLst/>
          </a:prstGeom>
          <a:noFill/>
          <a:ln>
            <a:noFill/>
          </a:ln>
        </p:spPr>
      </p:pic>
      <p:sp>
        <p:nvSpPr>
          <p:cNvPr id="157" name="Google Shape;157;p8"/>
          <p:cNvSpPr txBox="1"/>
          <p:nvPr/>
        </p:nvSpPr>
        <p:spPr>
          <a:xfrm>
            <a:off x="5172805" y="759484"/>
            <a:ext cx="3692478" cy="3947204"/>
          </a:xfrm>
          <a:prstGeom prst="rect">
            <a:avLst/>
          </a:prstGeom>
          <a:solidFill>
            <a:schemeClr val="accent5">
              <a:lumMod val="75000"/>
            </a:schemeClr>
          </a:solidFill>
          <a:ln>
            <a:noFill/>
          </a:ln>
        </p:spPr>
        <p:txBody>
          <a:bodyPr spcFirstLastPara="1" wrap="square" lIns="68569" tIns="34275" rIns="68569" bIns="34275" anchor="t" anchorCtr="0">
            <a:spAutoFit/>
          </a:bodyPr>
          <a:lstStyle/>
          <a:p>
            <a:pPr defTabSz="685800">
              <a:lnSpc>
                <a:spcPct val="150000"/>
              </a:lnSpc>
              <a:buClr>
                <a:srgbClr val="000000"/>
              </a:buClr>
            </a:pPr>
            <a:r>
              <a:rPr lang="en-US" sz="1050" b="1" kern="0" dirty="0">
                <a:solidFill>
                  <a:srgbClr val="FFFFFF"/>
                </a:solidFill>
                <a:latin typeface="Arial"/>
                <a:ea typeface="Arial"/>
                <a:cs typeface="Arial"/>
                <a:sym typeface="Arial"/>
              </a:rPr>
              <a:t>Thales and V2COM Partnership</a:t>
            </a:r>
            <a:endParaRPr lang="en-US" sz="1050" kern="0" dirty="0">
              <a:solidFill>
                <a:srgbClr val="FFFFFF"/>
              </a:solidFill>
              <a:latin typeface="Arial"/>
              <a:cs typeface="Arial"/>
              <a:sym typeface="Arial"/>
            </a:endParaRPr>
          </a:p>
          <a:p>
            <a:pPr defTabSz="685800">
              <a:lnSpc>
                <a:spcPct val="150000"/>
              </a:lnSpc>
              <a:buClr>
                <a:srgbClr val="000000"/>
              </a:buClr>
            </a:pPr>
            <a:endParaRPr lang="en-US" sz="1050" kern="0" dirty="0">
              <a:solidFill>
                <a:srgbClr val="FFFFFF"/>
              </a:solidFill>
              <a:latin typeface="Arial"/>
              <a:ea typeface="Arial"/>
              <a:cs typeface="Arial"/>
              <a:sym typeface="Arial"/>
            </a:endParaRPr>
          </a:p>
          <a:p>
            <a:pPr marL="214313" indent="-214313" defTabSz="685800">
              <a:lnSpc>
                <a:spcPct val="150000"/>
              </a:lnSpc>
              <a:buClr>
                <a:srgbClr val="FFFFFF"/>
              </a:buClr>
              <a:buFont typeface="Arial" panose="020B0604020202020204" pitchFamily="34" charset="0"/>
              <a:buChar char="•"/>
            </a:pPr>
            <a:r>
              <a:rPr lang="en-US" sz="1050" kern="0" dirty="0">
                <a:solidFill>
                  <a:srgbClr val="FFFFFF"/>
                </a:solidFill>
                <a:latin typeface="Arial"/>
                <a:cs typeface="Arial"/>
                <a:sym typeface="Arial"/>
              </a:rPr>
              <a:t>Thales Embedded Processor is key for our products both on EHS6 with our Java powered application that can solve our complex business processes and EXS82 where our Conera</a:t>
            </a:r>
            <a:r>
              <a:rPr lang="en-US" sz="1050" kern="0" baseline="30000" dirty="0">
                <a:solidFill>
                  <a:srgbClr val="FFFFFF"/>
                </a:solidFill>
                <a:latin typeface="Arial"/>
                <a:cs typeface="Arial"/>
                <a:sym typeface="Arial"/>
              </a:rPr>
              <a:t>TM</a:t>
            </a:r>
            <a:r>
              <a:rPr lang="en-US" sz="1050" kern="0" dirty="0">
                <a:solidFill>
                  <a:srgbClr val="FFFFFF"/>
                </a:solidFill>
                <a:latin typeface="Arial"/>
                <a:cs typeface="Arial"/>
                <a:sym typeface="Arial"/>
              </a:rPr>
              <a:t> Middleware process the data to provide edge intelligence and better uses the Cellular LPWA connectivity</a:t>
            </a:r>
          </a:p>
          <a:p>
            <a:pPr marL="214313" indent="-214313" defTabSz="685800">
              <a:lnSpc>
                <a:spcPct val="150000"/>
              </a:lnSpc>
              <a:buClr>
                <a:srgbClr val="FFFFFF"/>
              </a:buClr>
              <a:buFont typeface="Arial" panose="020B0604020202020204" pitchFamily="34" charset="0"/>
              <a:buChar char="•"/>
            </a:pPr>
            <a:endParaRPr lang="en-US" sz="1050" kern="0" dirty="0">
              <a:solidFill>
                <a:srgbClr val="FFFFFF"/>
              </a:solidFill>
              <a:latin typeface="Arial"/>
              <a:ea typeface="Arial"/>
              <a:cs typeface="Arial"/>
              <a:sym typeface="Arial"/>
            </a:endParaRPr>
          </a:p>
          <a:p>
            <a:pPr marL="214313" indent="-214313" defTabSz="685800">
              <a:lnSpc>
                <a:spcPct val="150000"/>
              </a:lnSpc>
              <a:buClr>
                <a:srgbClr val="FFFFFF"/>
              </a:buClr>
              <a:buFont typeface="Arial" panose="020B0604020202020204" pitchFamily="34" charset="0"/>
              <a:buChar char="•"/>
            </a:pPr>
            <a:r>
              <a:rPr lang="en-US" sz="1050" kern="0" dirty="0">
                <a:solidFill>
                  <a:srgbClr val="FFFFFF"/>
                </a:solidFill>
                <a:latin typeface="Arial"/>
                <a:ea typeface="Arial"/>
                <a:cs typeface="Arial"/>
                <a:sym typeface="Arial"/>
              </a:rPr>
              <a:t>Thales SDK as well is deeply important as allow V2COM to abstract operations that would require effort of coding and testing, allowing V2COM team to focus on business application needs and reuse basic modules.</a:t>
            </a:r>
          </a:p>
          <a:p>
            <a:pPr marL="214313" indent="-214313" defTabSz="685800">
              <a:lnSpc>
                <a:spcPct val="150000"/>
              </a:lnSpc>
              <a:buClr>
                <a:srgbClr val="FFFFFF"/>
              </a:buClr>
              <a:buFont typeface="Arial" panose="020B0604020202020204" pitchFamily="34" charset="0"/>
              <a:buChar char="•"/>
            </a:pPr>
            <a:endParaRPr lang="en-US" sz="1050" kern="0" dirty="0">
              <a:solidFill>
                <a:srgbClr val="FFFFFF"/>
              </a:solidFill>
              <a:latin typeface="Arial"/>
              <a:cs typeface="Arial"/>
              <a:sym typeface="Arial"/>
            </a:endParaRPr>
          </a:p>
          <a:p>
            <a:pPr algn="r" defTabSz="685800">
              <a:lnSpc>
                <a:spcPct val="150000"/>
              </a:lnSpc>
              <a:buClr>
                <a:srgbClr val="FFFFFF"/>
              </a:buClr>
            </a:pPr>
            <a:r>
              <a:rPr lang="en-US" sz="1050" kern="0" dirty="0">
                <a:solidFill>
                  <a:srgbClr val="FFFFFF"/>
                </a:solidFill>
                <a:latin typeface="Arial"/>
                <a:ea typeface="Arial"/>
                <a:cs typeface="Arial"/>
                <a:sym typeface="Arial"/>
              </a:rPr>
              <a:t>Frederico Vieira</a:t>
            </a:r>
          </a:p>
          <a:p>
            <a:pPr algn="r" defTabSz="685800">
              <a:lnSpc>
                <a:spcPct val="150000"/>
              </a:lnSpc>
              <a:buClr>
                <a:srgbClr val="FFFFFF"/>
              </a:buClr>
            </a:pPr>
            <a:r>
              <a:rPr lang="en-US" sz="1050" b="1" kern="0" dirty="0">
                <a:solidFill>
                  <a:srgbClr val="FFFFFF"/>
                </a:solidFill>
                <a:latin typeface="Arial"/>
                <a:cs typeface="Arial"/>
                <a:sym typeface="Arial"/>
              </a:rPr>
              <a:t>Technology Development Manager</a:t>
            </a:r>
            <a:endParaRPr lang="en-US" sz="1050" b="1" kern="0" dirty="0">
              <a:solidFill>
                <a:srgbClr val="FFFFFF"/>
              </a:solidFill>
              <a:latin typeface="Arial"/>
              <a:ea typeface="Arial"/>
              <a:cs typeface="Arial"/>
              <a:sym typeface="Arial"/>
            </a:endParaRPr>
          </a:p>
        </p:txBody>
      </p:sp>
      <p:pic>
        <p:nvPicPr>
          <p:cNvPr id="158" name="Google Shape;158;p8"/>
          <p:cNvPicPr preferRelativeResize="0"/>
          <p:nvPr/>
        </p:nvPicPr>
        <p:blipFill>
          <a:blip r:embed="rId4">
            <a:alphaModFix/>
          </a:blip>
          <a:stretch>
            <a:fillRect/>
          </a:stretch>
        </p:blipFill>
        <p:spPr>
          <a:xfrm>
            <a:off x="791775" y="4515150"/>
            <a:ext cx="3234676" cy="342750"/>
          </a:xfrm>
          <a:prstGeom prst="rect">
            <a:avLst/>
          </a:prstGeom>
          <a:noFill/>
          <a:ln>
            <a:noFill/>
          </a:ln>
        </p:spPr>
      </p:pic>
      <p:pic>
        <p:nvPicPr>
          <p:cNvPr id="11" name="Google Shape;168;p37">
            <a:extLst>
              <a:ext uri="{FF2B5EF4-FFF2-40B4-BE49-F238E27FC236}">
                <a16:creationId xmlns:a16="http://schemas.microsoft.com/office/drawing/2014/main" id="{BABA6BD3-147B-4B4C-8D7E-FAC2CCA1509F}"/>
              </a:ext>
            </a:extLst>
          </p:cNvPr>
          <p:cNvPicPr preferRelativeResize="0"/>
          <p:nvPr/>
        </p:nvPicPr>
        <p:blipFill rotWithShape="1">
          <a:blip r:embed="rId5">
            <a:alphaModFix/>
          </a:blip>
          <a:srcRect/>
          <a:stretch/>
        </p:blipFill>
        <p:spPr>
          <a:xfrm>
            <a:off x="8114725" y="216215"/>
            <a:ext cx="866531" cy="327054"/>
          </a:xfrm>
          <a:prstGeom prst="rect">
            <a:avLst/>
          </a:prstGeom>
          <a:noFill/>
          <a:ln>
            <a:noFill/>
          </a:ln>
        </p:spPr>
      </p:pic>
      <p:sp>
        <p:nvSpPr>
          <p:cNvPr id="12" name="Google Shape;159;p5">
            <a:extLst>
              <a:ext uri="{FF2B5EF4-FFF2-40B4-BE49-F238E27FC236}">
                <a16:creationId xmlns:a16="http://schemas.microsoft.com/office/drawing/2014/main" id="{C882DBC5-970F-9045-B9AE-748A89EB3D42}"/>
              </a:ext>
            </a:extLst>
          </p:cNvPr>
          <p:cNvSpPr txBox="1"/>
          <p:nvPr/>
        </p:nvSpPr>
        <p:spPr>
          <a:xfrm>
            <a:off x="4655781" y="263236"/>
            <a:ext cx="3371340" cy="225031"/>
          </a:xfrm>
          <a:prstGeom prst="rect">
            <a:avLst/>
          </a:prstGeom>
          <a:noFill/>
          <a:ln>
            <a:noFill/>
          </a:ln>
        </p:spPr>
        <p:txBody>
          <a:bodyPr spcFirstLastPara="1" wrap="square" lIns="68569" tIns="34275" rIns="68569" bIns="34275" anchor="t" anchorCtr="0">
            <a:spAutoFit/>
          </a:bodyPr>
          <a:lstStyle/>
          <a:p>
            <a:pPr algn="r" defTabSz="685800">
              <a:lnSpc>
                <a:spcPct val="150000"/>
              </a:lnSpc>
              <a:buClr>
                <a:srgbClr val="000000"/>
              </a:buClr>
              <a:buSzPts val="900"/>
            </a:pPr>
            <a:r>
              <a:rPr lang="pt-BR" sz="675" kern="0" dirty="0">
                <a:solidFill>
                  <a:srgbClr val="7C7E7F"/>
                </a:solidFill>
                <a:latin typeface="Arial"/>
                <a:ea typeface="Arial"/>
                <a:cs typeface="Arial"/>
                <a:sym typeface="Arial"/>
              </a:rPr>
              <a:t>Água | Agronegócio | Energia | Indústria 4.0 | Petróleo e Gás | Smart City</a:t>
            </a:r>
            <a:endParaRPr sz="675" kern="0" dirty="0">
              <a:solidFill>
                <a:srgbClr val="7C7E7F"/>
              </a:solidFill>
              <a:latin typeface="Arial"/>
              <a:ea typeface="Arial"/>
              <a:cs typeface="Arial"/>
              <a:sym typeface="Arial"/>
            </a:endParaRPr>
          </a:p>
        </p:txBody>
      </p:sp>
      <p:sp>
        <p:nvSpPr>
          <p:cNvPr id="2" name="Retângulo: Cantos Arredondados 1">
            <a:extLst>
              <a:ext uri="{FF2B5EF4-FFF2-40B4-BE49-F238E27FC236}">
                <a16:creationId xmlns:a16="http://schemas.microsoft.com/office/drawing/2014/main" id="{0FF682AD-CF44-402B-B3F5-DA6716F26FA5}"/>
              </a:ext>
            </a:extLst>
          </p:cNvPr>
          <p:cNvSpPr/>
          <p:nvPr/>
        </p:nvSpPr>
        <p:spPr>
          <a:xfrm>
            <a:off x="53266" y="543269"/>
            <a:ext cx="4602515" cy="3712415"/>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defTabSz="685800">
              <a:buClr>
                <a:srgbClr val="000000"/>
              </a:buClr>
            </a:pPr>
            <a:endParaRPr lang="en-US" sz="1050" b="1" kern="0" dirty="0">
              <a:solidFill>
                <a:srgbClr val="FFFFFF"/>
              </a:solidFill>
              <a:latin typeface="Arial"/>
              <a:sym typeface="Arial"/>
            </a:endParaRPr>
          </a:p>
        </p:txBody>
      </p:sp>
      <p:sp>
        <p:nvSpPr>
          <p:cNvPr id="14" name="Retângulo: Cantos Arredondados 13">
            <a:extLst>
              <a:ext uri="{FF2B5EF4-FFF2-40B4-BE49-F238E27FC236}">
                <a16:creationId xmlns:a16="http://schemas.microsoft.com/office/drawing/2014/main" id="{CCE859E3-5695-4A0C-B58D-D5AE5429A5E0}"/>
              </a:ext>
            </a:extLst>
          </p:cNvPr>
          <p:cNvSpPr/>
          <p:nvPr/>
        </p:nvSpPr>
        <p:spPr>
          <a:xfrm>
            <a:off x="233531" y="812293"/>
            <a:ext cx="4260790" cy="15922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
                <a:srgbClr val="000000"/>
              </a:buClr>
            </a:pPr>
            <a:r>
              <a:rPr lang="en-US" sz="1050" b="1" kern="0" dirty="0">
                <a:solidFill>
                  <a:srgbClr val="4472C4">
                    <a:lumMod val="75000"/>
                  </a:srgbClr>
                </a:solidFill>
                <a:latin typeface="Arial"/>
                <a:sym typeface="Arial"/>
              </a:rPr>
              <a:t>EHS6</a:t>
            </a:r>
          </a:p>
        </p:txBody>
      </p:sp>
      <p:pic>
        <p:nvPicPr>
          <p:cNvPr id="4" name="Imagem 3">
            <a:extLst>
              <a:ext uri="{FF2B5EF4-FFF2-40B4-BE49-F238E27FC236}">
                <a16:creationId xmlns:a16="http://schemas.microsoft.com/office/drawing/2014/main" id="{0630F1F9-5DE1-48E8-8F7A-FD03D300CFE9}"/>
              </a:ext>
            </a:extLst>
          </p:cNvPr>
          <p:cNvPicPr>
            <a:picLocks noChangeAspect="1"/>
          </p:cNvPicPr>
          <p:nvPr/>
        </p:nvPicPr>
        <p:blipFill>
          <a:blip r:embed="rId6"/>
          <a:stretch>
            <a:fillRect/>
          </a:stretch>
        </p:blipFill>
        <p:spPr>
          <a:xfrm>
            <a:off x="476277" y="1271755"/>
            <a:ext cx="1002622" cy="751967"/>
          </a:xfrm>
          <a:prstGeom prst="rect">
            <a:avLst/>
          </a:prstGeom>
        </p:spPr>
      </p:pic>
      <p:pic>
        <p:nvPicPr>
          <p:cNvPr id="7" name="Imagem 6">
            <a:extLst>
              <a:ext uri="{FF2B5EF4-FFF2-40B4-BE49-F238E27FC236}">
                <a16:creationId xmlns:a16="http://schemas.microsoft.com/office/drawing/2014/main" id="{7AA049A2-D100-45C9-AAE2-9F57DF2AAABA}"/>
              </a:ext>
            </a:extLst>
          </p:cNvPr>
          <p:cNvPicPr>
            <a:picLocks noChangeAspect="1"/>
          </p:cNvPicPr>
          <p:nvPr/>
        </p:nvPicPr>
        <p:blipFill>
          <a:blip r:embed="rId7"/>
          <a:stretch>
            <a:fillRect/>
          </a:stretch>
        </p:blipFill>
        <p:spPr>
          <a:xfrm>
            <a:off x="1799209" y="1115170"/>
            <a:ext cx="1088138" cy="816104"/>
          </a:xfrm>
          <a:prstGeom prst="rect">
            <a:avLst/>
          </a:prstGeom>
        </p:spPr>
      </p:pic>
      <p:pic>
        <p:nvPicPr>
          <p:cNvPr id="1026" name="Picture 2" descr="Monitor de Ramal GT Phases">
            <a:extLst>
              <a:ext uri="{FF2B5EF4-FFF2-40B4-BE49-F238E27FC236}">
                <a16:creationId xmlns:a16="http://schemas.microsoft.com/office/drawing/2014/main" id="{281A7ABB-2C78-4578-A487-7DC88ACAFA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1661" y="930629"/>
            <a:ext cx="1278346" cy="1099022"/>
          </a:xfrm>
          <a:prstGeom prst="rect">
            <a:avLst/>
          </a:prstGeom>
          <a:noFill/>
          <a:extLst>
            <a:ext uri="{909E8E84-426E-40DD-AFC4-6F175D3DCCD1}">
              <a14:hiddenFill xmlns:a14="http://schemas.microsoft.com/office/drawing/2010/main">
                <a:solidFill>
                  <a:srgbClr val="FFFFFF"/>
                </a:solidFill>
              </a14:hiddenFill>
            </a:ext>
          </a:extLst>
        </p:spPr>
      </p:pic>
      <p:sp>
        <p:nvSpPr>
          <p:cNvPr id="22" name="Retângulo: Cantos Arredondados 21">
            <a:extLst>
              <a:ext uri="{FF2B5EF4-FFF2-40B4-BE49-F238E27FC236}">
                <a16:creationId xmlns:a16="http://schemas.microsoft.com/office/drawing/2014/main" id="{D5604C5B-5D30-4C7F-A618-785F5C23BBC5}"/>
              </a:ext>
            </a:extLst>
          </p:cNvPr>
          <p:cNvSpPr/>
          <p:nvPr/>
        </p:nvSpPr>
        <p:spPr>
          <a:xfrm>
            <a:off x="278718" y="2533988"/>
            <a:ext cx="4260790" cy="15922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
                <a:srgbClr val="000000"/>
              </a:buClr>
            </a:pPr>
            <a:r>
              <a:rPr lang="en-US" sz="1050" b="1" kern="0" dirty="0">
                <a:solidFill>
                  <a:srgbClr val="4472C4">
                    <a:lumMod val="75000"/>
                  </a:srgbClr>
                </a:solidFill>
                <a:latin typeface="Arial"/>
                <a:sym typeface="Arial"/>
              </a:rPr>
              <a:t>EXS82/62</a:t>
            </a:r>
          </a:p>
        </p:txBody>
      </p:sp>
      <p:pic>
        <p:nvPicPr>
          <p:cNvPr id="1028" name="Picture 4" descr="Motelight">
            <a:extLst>
              <a:ext uri="{FF2B5EF4-FFF2-40B4-BE49-F238E27FC236}">
                <a16:creationId xmlns:a16="http://schemas.microsoft.com/office/drawing/2014/main" id="{50818650-7C3C-4594-A183-36ECCB6BB0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654" y="2817133"/>
            <a:ext cx="937883" cy="9159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TM32">
            <a:extLst>
              <a:ext uri="{FF2B5EF4-FFF2-40B4-BE49-F238E27FC236}">
                <a16:creationId xmlns:a16="http://schemas.microsoft.com/office/drawing/2014/main" id="{CA175556-BF1C-43E5-AA1D-250C8FD082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2228" y="2999431"/>
            <a:ext cx="1410278" cy="661409"/>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FF6F4645-00FA-4553-883A-B20D54A3EFAC}"/>
              </a:ext>
            </a:extLst>
          </p:cNvPr>
          <p:cNvSpPr txBox="1"/>
          <p:nvPr/>
        </p:nvSpPr>
        <p:spPr>
          <a:xfrm>
            <a:off x="2661840" y="3724971"/>
            <a:ext cx="1142728" cy="253916"/>
          </a:xfrm>
          <a:prstGeom prst="rect">
            <a:avLst/>
          </a:prstGeom>
          <a:noFill/>
        </p:spPr>
        <p:txBody>
          <a:bodyPr wrap="square" rtlCol="0">
            <a:spAutoFit/>
          </a:bodyPr>
          <a:lstStyle/>
          <a:p>
            <a:pPr algn="ctr" defTabSz="685800">
              <a:buClr>
                <a:srgbClr val="000000"/>
              </a:buClr>
            </a:pPr>
            <a:r>
              <a:rPr lang="en-US" sz="1050" kern="0" dirty="0">
                <a:solidFill>
                  <a:srgbClr val="4472C4">
                    <a:lumMod val="75000"/>
                  </a:srgbClr>
                </a:solidFill>
                <a:latin typeface="Arial"/>
                <a:cs typeface="Arial"/>
                <a:sym typeface="Arial"/>
              </a:rPr>
              <a:t>NIC NT1050X</a:t>
            </a:r>
          </a:p>
        </p:txBody>
      </p:sp>
      <p:sp>
        <p:nvSpPr>
          <p:cNvPr id="26" name="CaixaDeTexto 25">
            <a:extLst>
              <a:ext uri="{FF2B5EF4-FFF2-40B4-BE49-F238E27FC236}">
                <a16:creationId xmlns:a16="http://schemas.microsoft.com/office/drawing/2014/main" id="{63269BD5-7E00-4BFD-8C61-5E273020C339}"/>
              </a:ext>
            </a:extLst>
          </p:cNvPr>
          <p:cNvSpPr txBox="1"/>
          <p:nvPr/>
        </p:nvSpPr>
        <p:spPr>
          <a:xfrm>
            <a:off x="921116" y="3724971"/>
            <a:ext cx="1142728" cy="415498"/>
          </a:xfrm>
          <a:prstGeom prst="rect">
            <a:avLst/>
          </a:prstGeom>
          <a:noFill/>
        </p:spPr>
        <p:txBody>
          <a:bodyPr wrap="square" rtlCol="0">
            <a:spAutoFit/>
          </a:bodyPr>
          <a:lstStyle/>
          <a:p>
            <a:pPr algn="ctr" defTabSz="685800">
              <a:buClr>
                <a:srgbClr val="000000"/>
              </a:buClr>
            </a:pPr>
            <a:r>
              <a:rPr lang="en-US" sz="1050" kern="0" dirty="0" err="1">
                <a:solidFill>
                  <a:srgbClr val="4472C4">
                    <a:lumMod val="75000"/>
                  </a:srgbClr>
                </a:solidFill>
                <a:latin typeface="Arial"/>
                <a:cs typeface="Arial"/>
                <a:sym typeface="Arial"/>
              </a:rPr>
              <a:t>Motelight</a:t>
            </a:r>
            <a:r>
              <a:rPr lang="en-US" sz="1050" kern="0" dirty="0">
                <a:solidFill>
                  <a:srgbClr val="4472C4">
                    <a:lumMod val="75000"/>
                  </a:srgbClr>
                </a:solidFill>
                <a:latin typeface="Arial"/>
                <a:cs typeface="Arial"/>
                <a:sym typeface="Arial"/>
              </a:rPr>
              <a:t> MTL31</a:t>
            </a:r>
          </a:p>
        </p:txBody>
      </p:sp>
      <p:sp>
        <p:nvSpPr>
          <p:cNvPr id="27" name="CaixaDeTexto 26">
            <a:extLst>
              <a:ext uri="{FF2B5EF4-FFF2-40B4-BE49-F238E27FC236}">
                <a16:creationId xmlns:a16="http://schemas.microsoft.com/office/drawing/2014/main" id="{6C53AAA5-5687-4C37-9AE8-9751C3944E0A}"/>
              </a:ext>
            </a:extLst>
          </p:cNvPr>
          <p:cNvSpPr txBox="1"/>
          <p:nvPr/>
        </p:nvSpPr>
        <p:spPr>
          <a:xfrm>
            <a:off x="386953" y="1986286"/>
            <a:ext cx="1142728" cy="253916"/>
          </a:xfrm>
          <a:prstGeom prst="rect">
            <a:avLst/>
          </a:prstGeom>
          <a:noFill/>
        </p:spPr>
        <p:txBody>
          <a:bodyPr wrap="square" rtlCol="0">
            <a:spAutoFit/>
          </a:bodyPr>
          <a:lstStyle/>
          <a:p>
            <a:pPr algn="ctr" defTabSz="685800">
              <a:buClr>
                <a:srgbClr val="000000"/>
              </a:buClr>
            </a:pPr>
            <a:r>
              <a:rPr lang="en-US" sz="1050" kern="0" dirty="0">
                <a:solidFill>
                  <a:srgbClr val="4472C4">
                    <a:lumMod val="75000"/>
                  </a:srgbClr>
                </a:solidFill>
                <a:latin typeface="Arial"/>
                <a:cs typeface="Arial"/>
                <a:sym typeface="Arial"/>
              </a:rPr>
              <a:t>NG2</a:t>
            </a:r>
          </a:p>
        </p:txBody>
      </p:sp>
      <p:sp>
        <p:nvSpPr>
          <p:cNvPr id="28" name="CaixaDeTexto 27">
            <a:extLst>
              <a:ext uri="{FF2B5EF4-FFF2-40B4-BE49-F238E27FC236}">
                <a16:creationId xmlns:a16="http://schemas.microsoft.com/office/drawing/2014/main" id="{693529BB-653C-4955-AAC1-E8B567F03375}"/>
              </a:ext>
            </a:extLst>
          </p:cNvPr>
          <p:cNvSpPr txBox="1"/>
          <p:nvPr/>
        </p:nvSpPr>
        <p:spPr>
          <a:xfrm>
            <a:off x="1771914" y="1986286"/>
            <a:ext cx="1142728" cy="253916"/>
          </a:xfrm>
          <a:prstGeom prst="rect">
            <a:avLst/>
          </a:prstGeom>
          <a:noFill/>
        </p:spPr>
        <p:txBody>
          <a:bodyPr wrap="square" rtlCol="0">
            <a:spAutoFit/>
          </a:bodyPr>
          <a:lstStyle/>
          <a:p>
            <a:pPr algn="ctr" defTabSz="685800">
              <a:buClr>
                <a:srgbClr val="000000"/>
              </a:buClr>
            </a:pPr>
            <a:r>
              <a:rPr lang="en-US" sz="1050" kern="0" dirty="0">
                <a:solidFill>
                  <a:srgbClr val="4472C4">
                    <a:lumMod val="75000"/>
                  </a:srgbClr>
                </a:solidFill>
                <a:latin typeface="Arial"/>
                <a:cs typeface="Arial"/>
                <a:sym typeface="Arial"/>
              </a:rPr>
              <a:t>GT650</a:t>
            </a:r>
          </a:p>
        </p:txBody>
      </p:sp>
      <p:sp>
        <p:nvSpPr>
          <p:cNvPr id="29" name="CaixaDeTexto 28">
            <a:extLst>
              <a:ext uri="{FF2B5EF4-FFF2-40B4-BE49-F238E27FC236}">
                <a16:creationId xmlns:a16="http://schemas.microsoft.com/office/drawing/2014/main" id="{22811E50-278F-415D-BDF4-70567AE6DAC3}"/>
              </a:ext>
            </a:extLst>
          </p:cNvPr>
          <p:cNvSpPr txBox="1"/>
          <p:nvPr/>
        </p:nvSpPr>
        <p:spPr>
          <a:xfrm>
            <a:off x="3046026" y="1986286"/>
            <a:ext cx="1142728" cy="253916"/>
          </a:xfrm>
          <a:prstGeom prst="rect">
            <a:avLst/>
          </a:prstGeom>
          <a:noFill/>
        </p:spPr>
        <p:txBody>
          <a:bodyPr wrap="square" rtlCol="0">
            <a:spAutoFit/>
          </a:bodyPr>
          <a:lstStyle/>
          <a:p>
            <a:pPr algn="ctr" defTabSz="685800">
              <a:buClr>
                <a:srgbClr val="000000"/>
              </a:buClr>
            </a:pPr>
            <a:r>
              <a:rPr lang="en-US" sz="1050" kern="0" dirty="0" err="1">
                <a:solidFill>
                  <a:srgbClr val="4472C4">
                    <a:lumMod val="75000"/>
                  </a:srgbClr>
                </a:solidFill>
                <a:latin typeface="Arial"/>
                <a:cs typeface="Arial"/>
                <a:sym typeface="Arial"/>
              </a:rPr>
              <a:t>GTPhases</a:t>
            </a:r>
            <a:endParaRPr lang="en-US" sz="1050" kern="0" dirty="0">
              <a:solidFill>
                <a:srgbClr val="4472C4">
                  <a:lumMod val="75000"/>
                </a:srgbClr>
              </a:solidFill>
              <a:latin typeface="Arial"/>
              <a:cs typeface="Arial"/>
              <a:sym typeface="Arial"/>
            </a:endParaRPr>
          </a:p>
        </p:txBody>
      </p:sp>
    </p:spTree>
    <p:extLst>
      <p:ext uri="{BB962C8B-B14F-4D97-AF65-F5344CB8AC3E}">
        <p14:creationId xmlns:p14="http://schemas.microsoft.com/office/powerpoint/2010/main" val="194593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6765" y="4616521"/>
            <a:ext cx="8674683" cy="100657"/>
          </a:xfrm>
          <a:prstGeom prst="rect">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0" name="Group 49"/>
          <p:cNvGrpSpPr/>
          <p:nvPr/>
        </p:nvGrpSpPr>
        <p:grpSpPr>
          <a:xfrm>
            <a:off x="266766" y="540001"/>
            <a:ext cx="8674682" cy="4177177"/>
            <a:chOff x="3279760" y="540001"/>
            <a:chExt cx="4849205" cy="4177177"/>
          </a:xfrm>
        </p:grpSpPr>
        <p:sp>
          <p:nvSpPr>
            <p:cNvPr id="27" name="Rectangle 26"/>
            <p:cNvSpPr/>
            <p:nvPr/>
          </p:nvSpPr>
          <p:spPr>
            <a:xfrm>
              <a:off x="3766382"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2005</a:t>
              </a:r>
              <a:endParaRPr lang="en-US" sz="700" dirty="0">
                <a:solidFill>
                  <a:schemeClr val="bg1"/>
                </a:solidFill>
                <a:latin typeface="+mj-lt"/>
              </a:endParaRPr>
            </a:p>
          </p:txBody>
        </p:sp>
        <p:sp>
          <p:nvSpPr>
            <p:cNvPr id="28" name="Rectangle 27"/>
            <p:cNvSpPr/>
            <p:nvPr/>
          </p:nvSpPr>
          <p:spPr>
            <a:xfrm>
              <a:off x="4009219"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2006</a:t>
              </a:r>
              <a:endParaRPr lang="en-US" sz="700" dirty="0">
                <a:solidFill>
                  <a:schemeClr val="bg1"/>
                </a:solidFill>
                <a:latin typeface="+mj-lt"/>
              </a:endParaRPr>
            </a:p>
          </p:txBody>
        </p:sp>
        <p:sp>
          <p:nvSpPr>
            <p:cNvPr id="29" name="Rectangle 28"/>
            <p:cNvSpPr/>
            <p:nvPr/>
          </p:nvSpPr>
          <p:spPr>
            <a:xfrm>
              <a:off x="4252057"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2007</a:t>
              </a:r>
              <a:endParaRPr lang="en-US" sz="700" dirty="0">
                <a:solidFill>
                  <a:schemeClr val="bg1"/>
                </a:solidFill>
                <a:latin typeface="+mj-lt"/>
              </a:endParaRPr>
            </a:p>
          </p:txBody>
        </p:sp>
        <p:sp>
          <p:nvSpPr>
            <p:cNvPr id="30" name="Rectangle 29"/>
            <p:cNvSpPr/>
            <p:nvPr/>
          </p:nvSpPr>
          <p:spPr>
            <a:xfrm>
              <a:off x="4494895"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2008</a:t>
              </a:r>
              <a:endParaRPr lang="en-US" sz="700" dirty="0">
                <a:solidFill>
                  <a:schemeClr val="bg1"/>
                </a:solidFill>
                <a:latin typeface="+mj-lt"/>
              </a:endParaRPr>
            </a:p>
          </p:txBody>
        </p:sp>
        <p:sp>
          <p:nvSpPr>
            <p:cNvPr id="31" name="Rectangle 30"/>
            <p:cNvSpPr/>
            <p:nvPr/>
          </p:nvSpPr>
          <p:spPr>
            <a:xfrm>
              <a:off x="4737733"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2009</a:t>
              </a:r>
              <a:endParaRPr lang="en-US" sz="700" dirty="0">
                <a:solidFill>
                  <a:schemeClr val="bg1"/>
                </a:solidFill>
                <a:latin typeface="+mj-lt"/>
              </a:endParaRPr>
            </a:p>
          </p:txBody>
        </p:sp>
        <p:sp>
          <p:nvSpPr>
            <p:cNvPr id="32" name="Rectangle 31"/>
            <p:cNvSpPr/>
            <p:nvPr/>
          </p:nvSpPr>
          <p:spPr>
            <a:xfrm>
              <a:off x="4980571"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2010</a:t>
              </a:r>
              <a:endParaRPr lang="en-US" sz="700" dirty="0">
                <a:solidFill>
                  <a:schemeClr val="bg1"/>
                </a:solidFill>
                <a:latin typeface="+mj-lt"/>
              </a:endParaRPr>
            </a:p>
          </p:txBody>
        </p:sp>
        <p:sp>
          <p:nvSpPr>
            <p:cNvPr id="33" name="Rectangle 32"/>
            <p:cNvSpPr/>
            <p:nvPr/>
          </p:nvSpPr>
          <p:spPr>
            <a:xfrm>
              <a:off x="5223409"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2011</a:t>
              </a:r>
              <a:endParaRPr lang="en-US" sz="700" dirty="0">
                <a:solidFill>
                  <a:schemeClr val="bg1"/>
                </a:solidFill>
                <a:latin typeface="+mj-lt"/>
              </a:endParaRPr>
            </a:p>
          </p:txBody>
        </p:sp>
        <p:sp>
          <p:nvSpPr>
            <p:cNvPr id="34" name="Rectangle 33"/>
            <p:cNvSpPr/>
            <p:nvPr/>
          </p:nvSpPr>
          <p:spPr>
            <a:xfrm>
              <a:off x="5466247"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2012</a:t>
              </a:r>
              <a:endParaRPr lang="en-US" sz="700" dirty="0">
                <a:solidFill>
                  <a:schemeClr val="bg1"/>
                </a:solidFill>
                <a:latin typeface="+mj-lt"/>
              </a:endParaRPr>
            </a:p>
          </p:txBody>
        </p:sp>
        <p:sp>
          <p:nvSpPr>
            <p:cNvPr id="35" name="Rectangle 34"/>
            <p:cNvSpPr/>
            <p:nvPr/>
          </p:nvSpPr>
          <p:spPr>
            <a:xfrm>
              <a:off x="5709085"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2013</a:t>
              </a:r>
              <a:endParaRPr lang="en-US" sz="700" dirty="0">
                <a:solidFill>
                  <a:schemeClr val="bg1"/>
                </a:solidFill>
                <a:latin typeface="+mj-lt"/>
              </a:endParaRPr>
            </a:p>
          </p:txBody>
        </p:sp>
        <p:sp>
          <p:nvSpPr>
            <p:cNvPr id="36" name="Rectangle 35"/>
            <p:cNvSpPr/>
            <p:nvPr/>
          </p:nvSpPr>
          <p:spPr>
            <a:xfrm>
              <a:off x="5951923"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2014</a:t>
              </a:r>
              <a:endParaRPr lang="en-US" sz="700" dirty="0">
                <a:solidFill>
                  <a:schemeClr val="bg1"/>
                </a:solidFill>
                <a:latin typeface="+mj-lt"/>
              </a:endParaRPr>
            </a:p>
          </p:txBody>
        </p:sp>
        <p:sp>
          <p:nvSpPr>
            <p:cNvPr id="25" name="Rectangle 24"/>
            <p:cNvSpPr/>
            <p:nvPr/>
          </p:nvSpPr>
          <p:spPr>
            <a:xfrm>
              <a:off x="3279760"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2003</a:t>
              </a:r>
              <a:endParaRPr lang="en-US" sz="700" dirty="0">
                <a:solidFill>
                  <a:schemeClr val="bg1"/>
                </a:solidFill>
                <a:latin typeface="+mj-lt"/>
              </a:endParaRPr>
            </a:p>
          </p:txBody>
        </p:sp>
        <p:sp>
          <p:nvSpPr>
            <p:cNvPr id="26" name="Rectangle 25"/>
            <p:cNvSpPr/>
            <p:nvPr/>
          </p:nvSpPr>
          <p:spPr>
            <a:xfrm>
              <a:off x="3522598"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2004</a:t>
              </a:r>
              <a:endParaRPr lang="en-US" sz="700" dirty="0">
                <a:solidFill>
                  <a:schemeClr val="bg1"/>
                </a:solidFill>
                <a:latin typeface="+mj-lt"/>
              </a:endParaRPr>
            </a:p>
          </p:txBody>
        </p:sp>
        <p:sp>
          <p:nvSpPr>
            <p:cNvPr id="38" name="Rectangle 37"/>
            <p:cNvSpPr/>
            <p:nvPr/>
          </p:nvSpPr>
          <p:spPr>
            <a:xfrm>
              <a:off x="6194304"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a:solidFill>
                    <a:schemeClr val="bg1"/>
                  </a:solidFill>
                  <a:latin typeface="+mj-lt"/>
                </a:rPr>
                <a:t>2015</a:t>
              </a:r>
              <a:endParaRPr lang="en-US" sz="700" dirty="0">
                <a:solidFill>
                  <a:schemeClr val="bg1"/>
                </a:solidFill>
                <a:latin typeface="+mj-lt"/>
              </a:endParaRPr>
            </a:p>
          </p:txBody>
        </p:sp>
        <p:sp>
          <p:nvSpPr>
            <p:cNvPr id="39" name="Rectangle 38"/>
            <p:cNvSpPr/>
            <p:nvPr/>
          </p:nvSpPr>
          <p:spPr>
            <a:xfrm>
              <a:off x="6437142"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2016</a:t>
              </a:r>
              <a:endParaRPr lang="en-US" sz="700" dirty="0">
                <a:solidFill>
                  <a:schemeClr val="bg1"/>
                </a:solidFill>
                <a:latin typeface="+mj-lt"/>
              </a:endParaRPr>
            </a:p>
          </p:txBody>
        </p:sp>
        <p:sp>
          <p:nvSpPr>
            <p:cNvPr id="40" name="Rectangle 39"/>
            <p:cNvSpPr/>
            <p:nvPr/>
          </p:nvSpPr>
          <p:spPr>
            <a:xfrm>
              <a:off x="6679979"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2017</a:t>
              </a:r>
              <a:endParaRPr lang="en-US" sz="700" dirty="0">
                <a:solidFill>
                  <a:schemeClr val="bg1"/>
                </a:solidFill>
                <a:latin typeface="+mj-lt"/>
              </a:endParaRPr>
            </a:p>
          </p:txBody>
        </p:sp>
        <p:sp>
          <p:nvSpPr>
            <p:cNvPr id="41" name="Rectangle 40"/>
            <p:cNvSpPr/>
            <p:nvPr/>
          </p:nvSpPr>
          <p:spPr>
            <a:xfrm>
              <a:off x="6922817"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2018</a:t>
              </a:r>
              <a:endParaRPr lang="en-US" sz="700" dirty="0">
                <a:solidFill>
                  <a:schemeClr val="bg1"/>
                </a:solidFill>
                <a:latin typeface="+mj-lt"/>
              </a:endParaRPr>
            </a:p>
          </p:txBody>
        </p:sp>
        <p:sp>
          <p:nvSpPr>
            <p:cNvPr id="42" name="Rectangle 41"/>
            <p:cNvSpPr/>
            <p:nvPr/>
          </p:nvSpPr>
          <p:spPr>
            <a:xfrm>
              <a:off x="7165655"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2019</a:t>
              </a:r>
              <a:endParaRPr lang="en-US" sz="700" dirty="0">
                <a:solidFill>
                  <a:schemeClr val="bg1"/>
                </a:solidFill>
                <a:latin typeface="+mj-lt"/>
              </a:endParaRPr>
            </a:p>
          </p:txBody>
        </p:sp>
        <p:sp>
          <p:nvSpPr>
            <p:cNvPr id="43" name="Rectangle 42"/>
            <p:cNvSpPr/>
            <p:nvPr/>
          </p:nvSpPr>
          <p:spPr>
            <a:xfrm>
              <a:off x="7408493"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2020</a:t>
              </a:r>
              <a:endParaRPr lang="en-US" sz="700" dirty="0">
                <a:solidFill>
                  <a:schemeClr val="bg1"/>
                </a:solidFill>
                <a:latin typeface="+mj-lt"/>
              </a:endParaRPr>
            </a:p>
          </p:txBody>
        </p:sp>
        <p:sp>
          <p:nvSpPr>
            <p:cNvPr id="44" name="Rectangle 43"/>
            <p:cNvSpPr/>
            <p:nvPr/>
          </p:nvSpPr>
          <p:spPr>
            <a:xfrm>
              <a:off x="7651330"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2021</a:t>
              </a:r>
              <a:endParaRPr lang="en-US" sz="700" dirty="0">
                <a:solidFill>
                  <a:schemeClr val="bg1"/>
                </a:solidFill>
                <a:latin typeface="+mj-lt"/>
              </a:endParaRPr>
            </a:p>
          </p:txBody>
        </p:sp>
        <p:sp>
          <p:nvSpPr>
            <p:cNvPr id="45" name="Rectangle 44"/>
            <p:cNvSpPr/>
            <p:nvPr/>
          </p:nvSpPr>
          <p:spPr>
            <a:xfrm>
              <a:off x="7894168" y="540001"/>
              <a:ext cx="234797" cy="4177177"/>
            </a:xfrm>
            <a:prstGeom prst="rect">
              <a:avLst/>
            </a:prstGeom>
            <a:solidFill>
              <a:schemeClr val="bg1">
                <a:lumMod val="50000"/>
                <a:alpha val="27000"/>
              </a:schemeClr>
            </a:solidFill>
          </p:spPr>
          <p:txBody>
            <a:bodyPr wrap="none" lIns="0" tIns="0" rIns="0" bIns="0" anchor="b" anchorCtr="0">
              <a:noAutofit/>
            </a:bodyPr>
            <a:lstStyle/>
            <a:p>
              <a:pPr algn="ctr"/>
              <a:r>
                <a:rPr lang="de-DE" sz="700" dirty="0" smtClean="0">
                  <a:solidFill>
                    <a:schemeClr val="bg1"/>
                  </a:solidFill>
                  <a:latin typeface="+mj-lt"/>
                </a:rPr>
                <a:t>2022</a:t>
              </a:r>
              <a:endParaRPr lang="en-US" sz="700" dirty="0">
                <a:solidFill>
                  <a:schemeClr val="bg1"/>
                </a:solidFill>
                <a:latin typeface="+mj-lt"/>
              </a:endParaRPr>
            </a:p>
          </p:txBody>
        </p:sp>
      </p:grpSp>
      <p:sp>
        <p:nvSpPr>
          <p:cNvPr id="88" name="Rectangle 87"/>
          <p:cNvSpPr/>
          <p:nvPr/>
        </p:nvSpPr>
        <p:spPr>
          <a:xfrm>
            <a:off x="7772399" y="1981295"/>
            <a:ext cx="1169049" cy="1187812"/>
          </a:xfrm>
          <a:prstGeom prst="rect">
            <a:avLst/>
          </a:prstGeom>
          <a:solidFill>
            <a:schemeClr val="accent4">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Rectangle 88"/>
          <p:cNvSpPr/>
          <p:nvPr/>
        </p:nvSpPr>
        <p:spPr>
          <a:xfrm>
            <a:off x="7772398" y="672624"/>
            <a:ext cx="1169049" cy="1187812"/>
          </a:xfrm>
          <a:prstGeom prst="rect">
            <a:avLst/>
          </a:prstGeom>
          <a:solidFill>
            <a:schemeClr val="accent4">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Rectangle 2"/>
          <p:cNvSpPr/>
          <p:nvPr/>
        </p:nvSpPr>
        <p:spPr>
          <a:xfrm>
            <a:off x="4317726" y="3289999"/>
            <a:ext cx="4626054" cy="1187812"/>
          </a:xfrm>
          <a:prstGeom prst="rect">
            <a:avLst/>
          </a:prstGeom>
          <a:solidFill>
            <a:schemeClr val="accent4">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a:lstStyle/>
          <a:p>
            <a:r>
              <a:rPr lang="de-DE" dirty="0" smtClean="0">
                <a:solidFill>
                  <a:schemeClr val="tx2"/>
                </a:solidFill>
              </a:rPr>
              <a:t>Cinterion Embedded Processing Evolution</a:t>
            </a:r>
            <a:endParaRPr lang="en-US" dirty="0">
              <a:solidFill>
                <a:schemeClr val="tx2"/>
              </a:solidFill>
            </a:endParaRPr>
          </a:p>
        </p:txBody>
      </p:sp>
      <p:sp>
        <p:nvSpPr>
          <p:cNvPr id="37" name="Pentagon 36"/>
          <p:cNvSpPr/>
          <p:nvPr/>
        </p:nvSpPr>
        <p:spPr>
          <a:xfrm>
            <a:off x="268315" y="3289999"/>
            <a:ext cx="4329855" cy="1187812"/>
          </a:xfrm>
          <a:prstGeom prst="homePlate">
            <a:avLst>
              <a:gd name="adj" fmla="val 2011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Pentagon 45"/>
          <p:cNvSpPr/>
          <p:nvPr/>
        </p:nvSpPr>
        <p:spPr>
          <a:xfrm>
            <a:off x="4178145" y="1981295"/>
            <a:ext cx="4765635" cy="1187812"/>
          </a:xfrm>
          <a:prstGeom prst="homePlate">
            <a:avLst>
              <a:gd name="adj" fmla="val 20110"/>
            </a:avLst>
          </a:prstGeom>
          <a:solidFill>
            <a:srgbClr val="5178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Pentagon 47"/>
          <p:cNvSpPr/>
          <p:nvPr/>
        </p:nvSpPr>
        <p:spPr>
          <a:xfrm>
            <a:off x="7218195" y="672624"/>
            <a:ext cx="1725585" cy="1187812"/>
          </a:xfrm>
          <a:prstGeom prst="homePlate">
            <a:avLst>
              <a:gd name="adj" fmla="val 20110"/>
            </a:avLst>
          </a:prstGeom>
          <a:solidFill>
            <a:srgbClr val="45678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Rectangle 7"/>
          <p:cNvSpPr/>
          <p:nvPr/>
        </p:nvSpPr>
        <p:spPr>
          <a:xfrm>
            <a:off x="7127759" y="672624"/>
            <a:ext cx="1754983" cy="609398"/>
          </a:xfrm>
          <a:prstGeom prst="rect">
            <a:avLst/>
          </a:prstGeom>
        </p:spPr>
        <p:txBody>
          <a:bodyPr wrap="square">
            <a:spAutoFit/>
          </a:bodyPr>
          <a:lstStyle/>
          <a:p>
            <a:pPr algn="ctr"/>
            <a:r>
              <a:rPr lang="fr-FR" sz="1200" b="1" dirty="0" smtClean="0">
                <a:solidFill>
                  <a:schemeClr val="bg1"/>
                </a:solidFill>
              </a:rPr>
              <a:t>Phase 3</a:t>
            </a:r>
            <a:endParaRPr lang="en-US" sz="1200" b="1" dirty="0" smtClean="0">
              <a:solidFill>
                <a:schemeClr val="bg1"/>
              </a:solidFill>
            </a:endParaRPr>
          </a:p>
          <a:p>
            <a:pPr algn="ctr">
              <a:lnSpc>
                <a:spcPct val="90000"/>
              </a:lnSpc>
            </a:pPr>
            <a:r>
              <a:rPr lang="en-US" sz="1200" dirty="0" smtClean="0">
                <a:solidFill>
                  <a:schemeClr val="bg1"/>
                </a:solidFill>
              </a:rPr>
              <a:t>Efficient, resource optimized platforms</a:t>
            </a:r>
            <a:endParaRPr lang="en-US" sz="1200" dirty="0">
              <a:solidFill>
                <a:schemeClr val="bg1"/>
              </a:solidFill>
            </a:endParaRPr>
          </a:p>
        </p:txBody>
      </p:sp>
      <p:sp>
        <p:nvSpPr>
          <p:cNvPr id="9" name="Rectangle 8"/>
          <p:cNvSpPr/>
          <p:nvPr/>
        </p:nvSpPr>
        <p:spPr>
          <a:xfrm>
            <a:off x="4658912" y="1981295"/>
            <a:ext cx="2125903" cy="461665"/>
          </a:xfrm>
          <a:prstGeom prst="rect">
            <a:avLst/>
          </a:prstGeom>
        </p:spPr>
        <p:txBody>
          <a:bodyPr wrap="none">
            <a:spAutoFit/>
          </a:bodyPr>
          <a:lstStyle/>
          <a:p>
            <a:pPr algn="ctr"/>
            <a:r>
              <a:rPr lang="fr-FR" sz="1200" b="1" dirty="0" smtClean="0">
                <a:solidFill>
                  <a:schemeClr val="bg1"/>
                </a:solidFill>
              </a:rPr>
              <a:t>Phase 2</a:t>
            </a:r>
            <a:endParaRPr lang="en-US" sz="1200" b="1" dirty="0" smtClean="0">
              <a:solidFill>
                <a:schemeClr val="bg1"/>
              </a:solidFill>
            </a:endParaRPr>
          </a:p>
          <a:p>
            <a:pPr algn="ctr"/>
            <a:r>
              <a:rPr lang="en-US" sz="1200" dirty="0" smtClean="0">
                <a:solidFill>
                  <a:schemeClr val="bg1"/>
                </a:solidFill>
              </a:rPr>
              <a:t>First </a:t>
            </a:r>
            <a:r>
              <a:rPr lang="en-US" sz="1200" dirty="0" err="1">
                <a:solidFill>
                  <a:schemeClr val="bg1"/>
                </a:solidFill>
              </a:rPr>
              <a:t>IoT</a:t>
            </a:r>
            <a:r>
              <a:rPr lang="en-US" sz="1200" dirty="0">
                <a:solidFill>
                  <a:schemeClr val="bg1"/>
                </a:solidFill>
              </a:rPr>
              <a:t> </a:t>
            </a:r>
            <a:r>
              <a:rPr lang="en-US" sz="1200" dirty="0" smtClean="0">
                <a:solidFill>
                  <a:schemeClr val="bg1"/>
                </a:solidFill>
              </a:rPr>
              <a:t>focused Platforms</a:t>
            </a:r>
          </a:p>
        </p:txBody>
      </p:sp>
      <p:sp>
        <p:nvSpPr>
          <p:cNvPr id="10" name="Rectangle 9"/>
          <p:cNvSpPr/>
          <p:nvPr/>
        </p:nvSpPr>
        <p:spPr>
          <a:xfrm>
            <a:off x="1336967" y="3289999"/>
            <a:ext cx="2004075" cy="461665"/>
          </a:xfrm>
          <a:prstGeom prst="rect">
            <a:avLst/>
          </a:prstGeom>
        </p:spPr>
        <p:txBody>
          <a:bodyPr wrap="none">
            <a:spAutoFit/>
          </a:bodyPr>
          <a:lstStyle/>
          <a:p>
            <a:pPr algn="ctr"/>
            <a:r>
              <a:rPr lang="fr-FR" sz="1200" b="1" dirty="0" smtClean="0">
                <a:solidFill>
                  <a:schemeClr val="bg1"/>
                </a:solidFill>
              </a:rPr>
              <a:t>Phase 1</a:t>
            </a:r>
            <a:endParaRPr lang="en-US" sz="1200" b="1" dirty="0" smtClean="0">
              <a:solidFill>
                <a:schemeClr val="bg1"/>
              </a:solidFill>
            </a:endParaRPr>
          </a:p>
          <a:p>
            <a:pPr algn="ctr"/>
            <a:r>
              <a:rPr lang="en-US" sz="1200" dirty="0" smtClean="0">
                <a:solidFill>
                  <a:schemeClr val="bg1"/>
                </a:solidFill>
              </a:rPr>
              <a:t>Feature </a:t>
            </a:r>
            <a:r>
              <a:rPr lang="en-US" sz="1200" dirty="0">
                <a:solidFill>
                  <a:schemeClr val="bg1"/>
                </a:solidFill>
              </a:rPr>
              <a:t>Phone </a:t>
            </a:r>
            <a:r>
              <a:rPr lang="en-US" sz="1200" dirty="0" smtClean="0">
                <a:solidFill>
                  <a:schemeClr val="bg1"/>
                </a:solidFill>
              </a:rPr>
              <a:t>Platforms</a:t>
            </a:r>
          </a:p>
        </p:txBody>
      </p:sp>
      <p:pic>
        <p:nvPicPr>
          <p:cNvPr id="49" name="Picture 12" descr="helena_tc45 Kopie"/>
          <p:cNvPicPr>
            <a:picLocks noChangeAspect="1" noChangeArrowheads="1"/>
          </p:cNvPicPr>
          <p:nvPr/>
        </p:nvPicPr>
        <p:blipFill>
          <a:blip r:embed="rId3" cstate="print"/>
          <a:srcRect/>
          <a:stretch>
            <a:fillRect/>
          </a:stretch>
        </p:blipFill>
        <p:spPr bwMode="auto">
          <a:xfrm>
            <a:off x="313626" y="3857366"/>
            <a:ext cx="547535" cy="344164"/>
          </a:xfrm>
          <a:prstGeom prst="rect">
            <a:avLst/>
          </a:prstGeom>
          <a:noFill/>
          <a:ln w="9525">
            <a:noFill/>
            <a:miter lim="800000"/>
            <a:headEnd/>
            <a:tailEnd/>
          </a:ln>
        </p:spPr>
      </p:pic>
      <p:pic>
        <p:nvPicPr>
          <p:cNvPr id="54" name="Picture 14" descr="TC63_65_2_klein_ppt"/>
          <p:cNvPicPr>
            <a:picLocks noChangeAspect="1" noChangeArrowheads="1"/>
          </p:cNvPicPr>
          <p:nvPr/>
        </p:nvPicPr>
        <p:blipFill>
          <a:blip r:embed="rId4" cstate="print"/>
          <a:srcRect/>
          <a:stretch>
            <a:fillRect/>
          </a:stretch>
        </p:blipFill>
        <p:spPr bwMode="auto">
          <a:xfrm>
            <a:off x="1134768" y="3846028"/>
            <a:ext cx="495758" cy="366840"/>
          </a:xfrm>
          <a:prstGeom prst="rect">
            <a:avLst/>
          </a:prstGeom>
          <a:noFill/>
          <a:ln w="9525">
            <a:noFill/>
            <a:miter lim="800000"/>
            <a:headEnd/>
            <a:tailEnd/>
          </a:ln>
        </p:spPr>
      </p:pic>
      <p:sp>
        <p:nvSpPr>
          <p:cNvPr id="56" name="Textfeld 455"/>
          <p:cNvSpPr txBox="1">
            <a:spLocks noChangeArrowheads="1"/>
          </p:cNvSpPr>
          <p:nvPr/>
        </p:nvSpPr>
        <p:spPr bwMode="auto">
          <a:xfrm>
            <a:off x="1167103" y="4273641"/>
            <a:ext cx="488299" cy="115416"/>
          </a:xfrm>
          <a:prstGeom prst="rect">
            <a:avLst/>
          </a:prstGeom>
          <a:noFill/>
          <a:ln w="9525">
            <a:noFill/>
            <a:miter lim="800000"/>
            <a:headEnd/>
            <a:tailEnd/>
          </a:ln>
        </p:spPr>
        <p:txBody>
          <a:bodyPr wrap="square" lIns="0" tIns="0" rIns="0" bIns="0">
            <a:spAutoFit/>
          </a:bodyPr>
          <a:lstStyle/>
          <a:p>
            <a:pPr defTabSz="685800">
              <a:lnSpc>
                <a:spcPts val="900"/>
              </a:lnSpc>
              <a:buClr>
                <a:srgbClr val="F0B600"/>
              </a:buClr>
              <a:buSzPct val="120000"/>
              <a:defRPr/>
            </a:pPr>
            <a:r>
              <a:rPr lang="en-US" sz="900" kern="0" dirty="0" smtClean="0">
                <a:solidFill>
                  <a:schemeClr val="bg1"/>
                </a:solidFill>
              </a:rPr>
              <a:t>TC65</a:t>
            </a:r>
            <a:endParaRPr lang="en-US" sz="1350" kern="0" dirty="0">
              <a:solidFill>
                <a:schemeClr val="bg1"/>
              </a:solidFill>
            </a:endParaRPr>
          </a:p>
        </p:txBody>
      </p:sp>
      <p:sp>
        <p:nvSpPr>
          <p:cNvPr id="57" name="Textfeld 456"/>
          <p:cNvSpPr txBox="1">
            <a:spLocks noChangeArrowheads="1"/>
          </p:cNvSpPr>
          <p:nvPr/>
        </p:nvSpPr>
        <p:spPr bwMode="auto">
          <a:xfrm>
            <a:off x="2266139" y="4273641"/>
            <a:ext cx="629981"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EGS5/TC65i</a:t>
            </a:r>
            <a:endParaRPr lang="en-US" sz="900" kern="0" dirty="0">
              <a:solidFill>
                <a:schemeClr val="bg1"/>
              </a:solidFill>
            </a:endParaRPr>
          </a:p>
        </p:txBody>
      </p:sp>
      <p:sp>
        <p:nvSpPr>
          <p:cNvPr id="58" name="Textfeld 457"/>
          <p:cNvSpPr txBox="1">
            <a:spLocks noChangeArrowheads="1"/>
          </p:cNvSpPr>
          <p:nvPr/>
        </p:nvSpPr>
        <p:spPr bwMode="auto">
          <a:xfrm>
            <a:off x="3312872" y="4273641"/>
            <a:ext cx="880049"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 </a:t>
            </a:r>
            <a:r>
              <a:rPr lang="en-US" sz="900" kern="0" dirty="0">
                <a:solidFill>
                  <a:schemeClr val="bg1"/>
                </a:solidFill>
              </a:rPr>
              <a:t>TC65i-X/EGS5-X</a:t>
            </a:r>
            <a:endParaRPr lang="en-US" sz="1350" kern="0" dirty="0">
              <a:solidFill>
                <a:schemeClr val="bg1"/>
              </a:solidFill>
            </a:endParaRPr>
          </a:p>
        </p:txBody>
      </p:sp>
      <p:sp>
        <p:nvSpPr>
          <p:cNvPr id="12" name="Rectangle 11"/>
          <p:cNvSpPr/>
          <p:nvPr/>
        </p:nvSpPr>
        <p:spPr>
          <a:xfrm>
            <a:off x="382646" y="4273641"/>
            <a:ext cx="272510" cy="115416"/>
          </a:xfrm>
          <a:prstGeom prst="rect">
            <a:avLst/>
          </a:prstGeom>
        </p:spPr>
        <p:txBody>
          <a:bodyPr wrap="none" lIns="0" tIns="0" rIns="0" bIns="0">
            <a:spAutoFit/>
          </a:bodyPr>
          <a:lstStyle/>
          <a:p>
            <a:pPr lvl="0" defTabSz="685800">
              <a:lnSpc>
                <a:spcPts val="900"/>
              </a:lnSpc>
              <a:buClr>
                <a:srgbClr val="F0B600"/>
              </a:buClr>
              <a:buSzPct val="120000"/>
              <a:defRPr/>
            </a:pPr>
            <a:r>
              <a:rPr lang="en-US" sz="900" kern="0" dirty="0">
                <a:solidFill>
                  <a:schemeClr val="bg1"/>
                </a:solidFill>
              </a:rPr>
              <a:t>TC45</a:t>
            </a:r>
            <a:endParaRPr lang="en-US" sz="1350" kern="0" dirty="0">
              <a:solidFill>
                <a:schemeClr val="bg1"/>
              </a:solidFill>
            </a:endParaRPr>
          </a:p>
        </p:txBody>
      </p:sp>
      <p:grpSp>
        <p:nvGrpSpPr>
          <p:cNvPr id="62" name="Gruppieren 21"/>
          <p:cNvGrpSpPr>
            <a:grpSpLocks/>
          </p:cNvGrpSpPr>
          <p:nvPr/>
        </p:nvGrpSpPr>
        <p:grpSpPr bwMode="auto">
          <a:xfrm>
            <a:off x="4227131" y="2608772"/>
            <a:ext cx="403043" cy="282498"/>
            <a:chOff x="164998" y="1408051"/>
            <a:chExt cx="928767" cy="651730"/>
          </a:xfrm>
        </p:grpSpPr>
        <p:pic>
          <p:nvPicPr>
            <p:cNvPr id="63" name="Grafik 3" descr="bgs2_thumb.png"/>
            <p:cNvPicPr>
              <a:picLocks noChangeAspect="1"/>
            </p:cNvPicPr>
            <p:nvPr/>
          </p:nvPicPr>
          <p:blipFill>
            <a:blip r:embed="rId5" cstate="print"/>
            <a:srcRect/>
            <a:stretch>
              <a:fillRect/>
            </a:stretch>
          </p:blipFill>
          <p:spPr bwMode="auto">
            <a:xfrm>
              <a:off x="373765" y="1408051"/>
              <a:ext cx="720000" cy="493200"/>
            </a:xfrm>
            <a:prstGeom prst="rect">
              <a:avLst/>
            </a:prstGeom>
            <a:noFill/>
            <a:ln w="9525">
              <a:noFill/>
              <a:miter lim="800000"/>
              <a:headEnd/>
              <a:tailEnd/>
            </a:ln>
          </p:spPr>
        </p:pic>
        <p:pic>
          <p:nvPicPr>
            <p:cNvPr id="64" name="Grafik 1" descr="bgs2_back_thumb.png"/>
            <p:cNvPicPr>
              <a:picLocks noChangeAspect="1"/>
            </p:cNvPicPr>
            <p:nvPr/>
          </p:nvPicPr>
          <p:blipFill>
            <a:blip r:embed="rId6" cstate="print"/>
            <a:srcRect/>
            <a:stretch>
              <a:fillRect/>
            </a:stretch>
          </p:blipFill>
          <p:spPr bwMode="auto">
            <a:xfrm>
              <a:off x="164998" y="1566581"/>
              <a:ext cx="720000" cy="493200"/>
            </a:xfrm>
            <a:prstGeom prst="rect">
              <a:avLst/>
            </a:prstGeom>
            <a:noFill/>
            <a:ln w="9525">
              <a:noFill/>
              <a:miter lim="800000"/>
              <a:headEnd/>
              <a:tailEnd/>
            </a:ln>
          </p:spPr>
        </p:pic>
      </p:grpSp>
      <p:sp>
        <p:nvSpPr>
          <p:cNvPr id="65" name="Textfeld 31"/>
          <p:cNvSpPr txBox="1">
            <a:spLocks noChangeArrowheads="1"/>
          </p:cNvSpPr>
          <p:nvPr/>
        </p:nvSpPr>
        <p:spPr bwMode="auto">
          <a:xfrm>
            <a:off x="4311661" y="2961861"/>
            <a:ext cx="262892"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EHS5</a:t>
            </a:r>
            <a:endParaRPr lang="en-US" sz="1350" kern="0" dirty="0">
              <a:solidFill>
                <a:schemeClr val="bg1"/>
              </a:solidFill>
            </a:endParaRPr>
          </a:p>
        </p:txBody>
      </p:sp>
      <p:grpSp>
        <p:nvGrpSpPr>
          <p:cNvPr id="66" name="Gruppieren 30"/>
          <p:cNvGrpSpPr/>
          <p:nvPr/>
        </p:nvGrpSpPr>
        <p:grpSpPr>
          <a:xfrm>
            <a:off x="4828571" y="2556680"/>
            <a:ext cx="385370" cy="334590"/>
            <a:chOff x="2339752" y="1268760"/>
            <a:chExt cx="937951" cy="814357"/>
          </a:xfrm>
        </p:grpSpPr>
        <p:pic>
          <p:nvPicPr>
            <p:cNvPr id="67" name="Grafik 32" descr="ehs8_back_thumb.jpg"/>
            <p:cNvPicPr>
              <a:picLocks noChangeAspect="1"/>
            </p:cNvPicPr>
            <p:nvPr/>
          </p:nvPicPr>
          <p:blipFill>
            <a:blip r:embed="rId7" cstate="print"/>
            <a:stretch>
              <a:fillRect/>
            </a:stretch>
          </p:blipFill>
          <p:spPr>
            <a:xfrm>
              <a:off x="2527204" y="1268760"/>
              <a:ext cx="750499" cy="670446"/>
            </a:xfrm>
            <a:prstGeom prst="rect">
              <a:avLst/>
            </a:prstGeom>
          </p:spPr>
        </p:pic>
        <p:pic>
          <p:nvPicPr>
            <p:cNvPr id="68" name="Grafik 33" descr="EHS8_front_thumb.jpg"/>
            <p:cNvPicPr>
              <a:picLocks noChangeAspect="1"/>
            </p:cNvPicPr>
            <p:nvPr/>
          </p:nvPicPr>
          <p:blipFill>
            <a:blip r:embed="rId8" cstate="print"/>
            <a:stretch>
              <a:fillRect/>
            </a:stretch>
          </p:blipFill>
          <p:spPr>
            <a:xfrm>
              <a:off x="2339752" y="1422773"/>
              <a:ext cx="750389" cy="660344"/>
            </a:xfrm>
            <a:prstGeom prst="rect">
              <a:avLst/>
            </a:prstGeom>
          </p:spPr>
        </p:pic>
      </p:grpSp>
      <p:sp>
        <p:nvSpPr>
          <p:cNvPr id="69" name="Textfeld 31"/>
          <p:cNvSpPr txBox="1">
            <a:spLocks noChangeArrowheads="1"/>
          </p:cNvSpPr>
          <p:nvPr/>
        </p:nvSpPr>
        <p:spPr bwMode="auto">
          <a:xfrm>
            <a:off x="4881725" y="2961861"/>
            <a:ext cx="262892"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EHS6</a:t>
            </a:r>
            <a:endParaRPr lang="en-US" sz="1350" kern="0" dirty="0">
              <a:solidFill>
                <a:schemeClr val="bg1"/>
              </a:solidFill>
            </a:endParaRPr>
          </a:p>
        </p:txBody>
      </p:sp>
      <p:sp>
        <p:nvSpPr>
          <p:cNvPr id="70" name="Textfeld 31"/>
          <p:cNvSpPr txBox="1">
            <a:spLocks noChangeArrowheads="1"/>
          </p:cNvSpPr>
          <p:nvPr/>
        </p:nvSpPr>
        <p:spPr bwMode="auto">
          <a:xfrm>
            <a:off x="5537249" y="2961861"/>
            <a:ext cx="604333"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EHS8</a:t>
            </a:r>
            <a:r>
              <a:rPr lang="en-US" sz="900" kern="0" dirty="0">
                <a:solidFill>
                  <a:schemeClr val="bg1"/>
                </a:solidFill>
              </a:rPr>
              <a:t>, PDS5</a:t>
            </a:r>
            <a:endParaRPr lang="en-US" sz="1350" kern="0" dirty="0">
              <a:solidFill>
                <a:schemeClr val="bg1"/>
              </a:solidFill>
            </a:endParaRPr>
          </a:p>
        </p:txBody>
      </p:sp>
      <p:grpSp>
        <p:nvGrpSpPr>
          <p:cNvPr id="71" name="Gruppieren 30"/>
          <p:cNvGrpSpPr/>
          <p:nvPr/>
        </p:nvGrpSpPr>
        <p:grpSpPr>
          <a:xfrm>
            <a:off x="5416208" y="2556680"/>
            <a:ext cx="385370" cy="334590"/>
            <a:chOff x="2339752" y="1268760"/>
            <a:chExt cx="937951" cy="814357"/>
          </a:xfrm>
        </p:grpSpPr>
        <p:pic>
          <p:nvPicPr>
            <p:cNvPr id="72" name="Grafik 32" descr="ehs8_back_thumb.jpg"/>
            <p:cNvPicPr>
              <a:picLocks noChangeAspect="1"/>
            </p:cNvPicPr>
            <p:nvPr/>
          </p:nvPicPr>
          <p:blipFill>
            <a:blip r:embed="rId7" cstate="print"/>
            <a:stretch>
              <a:fillRect/>
            </a:stretch>
          </p:blipFill>
          <p:spPr>
            <a:xfrm>
              <a:off x="2527204" y="1268760"/>
              <a:ext cx="750499" cy="670446"/>
            </a:xfrm>
            <a:prstGeom prst="rect">
              <a:avLst/>
            </a:prstGeom>
          </p:spPr>
        </p:pic>
        <p:pic>
          <p:nvPicPr>
            <p:cNvPr id="73" name="Grafik 33" descr="EHS8_front_thumb.jpg"/>
            <p:cNvPicPr>
              <a:picLocks noChangeAspect="1"/>
            </p:cNvPicPr>
            <p:nvPr/>
          </p:nvPicPr>
          <p:blipFill>
            <a:blip r:embed="rId8" cstate="print"/>
            <a:stretch>
              <a:fillRect/>
            </a:stretch>
          </p:blipFill>
          <p:spPr>
            <a:xfrm>
              <a:off x="2339752" y="1422773"/>
              <a:ext cx="750389" cy="660344"/>
            </a:xfrm>
            <a:prstGeom prst="rect">
              <a:avLst/>
            </a:prstGeom>
          </p:spPr>
        </p:pic>
      </p:grpSp>
      <p:pic>
        <p:nvPicPr>
          <p:cNvPr id="74" name="Picture 7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0582" y="2565732"/>
            <a:ext cx="366626" cy="325538"/>
          </a:xfrm>
          <a:prstGeom prst="rect">
            <a:avLst/>
          </a:prstGeom>
        </p:spPr>
      </p:pic>
      <p:sp>
        <p:nvSpPr>
          <p:cNvPr id="75" name="Textfeld 31"/>
          <p:cNvSpPr txBox="1">
            <a:spLocks noChangeArrowheads="1"/>
          </p:cNvSpPr>
          <p:nvPr/>
        </p:nvSpPr>
        <p:spPr bwMode="auto">
          <a:xfrm>
            <a:off x="6457621" y="2961861"/>
            <a:ext cx="237244"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ELS6</a:t>
            </a:r>
            <a:endParaRPr lang="en-US" sz="1350" kern="0" dirty="0">
              <a:solidFill>
                <a:schemeClr val="bg1"/>
              </a:solidFill>
            </a:endParaRPr>
          </a:p>
        </p:txBody>
      </p:sp>
      <p:grpSp>
        <p:nvGrpSpPr>
          <p:cNvPr id="20" name="Group 19"/>
          <p:cNvGrpSpPr/>
          <p:nvPr/>
        </p:nvGrpSpPr>
        <p:grpSpPr>
          <a:xfrm>
            <a:off x="8502628" y="1380059"/>
            <a:ext cx="197305" cy="196191"/>
            <a:chOff x="3223313" y="901070"/>
            <a:chExt cx="1131329" cy="1124940"/>
          </a:xfrm>
        </p:grpSpPr>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02142" y="901070"/>
              <a:ext cx="952500" cy="952500"/>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23313" y="1073510"/>
              <a:ext cx="952500" cy="952500"/>
            </a:xfrm>
            <a:prstGeom prst="rect">
              <a:avLst/>
            </a:prstGeom>
          </p:spPr>
        </p:pic>
      </p:grpSp>
      <p:grpSp>
        <p:nvGrpSpPr>
          <p:cNvPr id="21" name="Group 20"/>
          <p:cNvGrpSpPr/>
          <p:nvPr/>
        </p:nvGrpSpPr>
        <p:grpSpPr>
          <a:xfrm>
            <a:off x="7918069" y="1304111"/>
            <a:ext cx="382306" cy="275658"/>
            <a:chOff x="6422466" y="2271809"/>
            <a:chExt cx="1142913" cy="824086"/>
          </a:xfrm>
        </p:grpSpPr>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12879" y="2271809"/>
              <a:ext cx="952500" cy="657225"/>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22466" y="2438692"/>
              <a:ext cx="966088" cy="657203"/>
            </a:xfrm>
            <a:prstGeom prst="rect">
              <a:avLst/>
            </a:prstGeom>
          </p:spPr>
        </p:pic>
      </p:grpSp>
      <p:sp>
        <p:nvSpPr>
          <p:cNvPr id="79" name="Textfeld 31"/>
          <p:cNvSpPr txBox="1">
            <a:spLocks noChangeArrowheads="1"/>
          </p:cNvSpPr>
          <p:nvPr/>
        </p:nvSpPr>
        <p:spPr bwMode="auto">
          <a:xfrm>
            <a:off x="7401419" y="1652059"/>
            <a:ext cx="243656"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PLS..</a:t>
            </a:r>
            <a:endParaRPr lang="en-US" sz="1350" kern="0" dirty="0">
              <a:solidFill>
                <a:schemeClr val="bg1"/>
              </a:solidFill>
            </a:endParaRPr>
          </a:p>
        </p:txBody>
      </p:sp>
      <p:sp>
        <p:nvSpPr>
          <p:cNvPr id="80" name="Textfeld 31"/>
          <p:cNvSpPr txBox="1">
            <a:spLocks noChangeArrowheads="1"/>
          </p:cNvSpPr>
          <p:nvPr/>
        </p:nvSpPr>
        <p:spPr bwMode="auto">
          <a:xfrm>
            <a:off x="7921555" y="1652059"/>
            <a:ext cx="254878"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EXS..</a:t>
            </a:r>
            <a:endParaRPr lang="en-US" sz="1350" kern="0" dirty="0">
              <a:solidFill>
                <a:schemeClr val="bg1"/>
              </a:solidFill>
            </a:endParaRPr>
          </a:p>
        </p:txBody>
      </p:sp>
      <p:sp>
        <p:nvSpPr>
          <p:cNvPr id="81" name="Textfeld 31"/>
          <p:cNvSpPr txBox="1">
            <a:spLocks noChangeArrowheads="1"/>
          </p:cNvSpPr>
          <p:nvPr/>
        </p:nvSpPr>
        <p:spPr bwMode="auto">
          <a:xfrm>
            <a:off x="8431079" y="1652059"/>
            <a:ext cx="184346" cy="115416"/>
          </a:xfrm>
          <a:prstGeom prst="rect">
            <a:avLst/>
          </a:prstGeom>
          <a:noFill/>
          <a:ln w="9525">
            <a:noFill/>
            <a:miter lim="800000"/>
            <a:headEnd/>
            <a:tailEnd/>
          </a:ln>
        </p:spPr>
        <p:txBody>
          <a:bodyPr wrap="none" lIns="0" tIns="0" rIns="0" bIns="0">
            <a:spAutoFit/>
          </a:bodyPr>
          <a:lstStyle/>
          <a:p>
            <a:pPr defTabSz="685800">
              <a:lnSpc>
                <a:spcPts val="900"/>
              </a:lnSpc>
              <a:buClr>
                <a:srgbClr val="F0B600"/>
              </a:buClr>
              <a:buSzPct val="120000"/>
              <a:defRPr/>
            </a:pPr>
            <a:r>
              <a:rPr lang="en-US" sz="900" kern="0" dirty="0" smtClean="0">
                <a:solidFill>
                  <a:schemeClr val="bg1"/>
                </a:solidFill>
              </a:rPr>
              <a:t>TX..</a:t>
            </a:r>
            <a:endParaRPr lang="en-US" sz="1350" kern="0" dirty="0">
              <a:solidFill>
                <a:schemeClr val="bg1"/>
              </a:solidFill>
            </a:endParaRPr>
          </a:p>
        </p:txBody>
      </p:sp>
      <p:grpSp>
        <p:nvGrpSpPr>
          <p:cNvPr id="90" name="Group 89"/>
          <p:cNvGrpSpPr/>
          <p:nvPr/>
        </p:nvGrpSpPr>
        <p:grpSpPr>
          <a:xfrm>
            <a:off x="2252773" y="3862681"/>
            <a:ext cx="703852" cy="338849"/>
            <a:chOff x="2301044" y="3861166"/>
            <a:chExt cx="703852" cy="338849"/>
          </a:xfrm>
        </p:grpSpPr>
        <p:pic>
          <p:nvPicPr>
            <p:cNvPr id="91" name="Picture 67" descr="mc75i_front sml"/>
            <p:cNvPicPr>
              <a:picLocks noChangeAspect="1" noChangeArrowheads="1"/>
            </p:cNvPicPr>
            <p:nvPr/>
          </p:nvPicPr>
          <p:blipFill>
            <a:blip r:embed="rId14" cstate="print"/>
            <a:srcRect/>
            <a:stretch>
              <a:fillRect/>
            </a:stretch>
          </p:blipFill>
          <p:spPr bwMode="auto">
            <a:xfrm>
              <a:off x="2301044" y="3861166"/>
              <a:ext cx="328312" cy="336564"/>
            </a:xfrm>
            <a:prstGeom prst="rect">
              <a:avLst/>
            </a:prstGeom>
            <a:noFill/>
            <a:ln w="9525">
              <a:noFill/>
              <a:miter lim="800000"/>
              <a:headEnd/>
              <a:tailEnd/>
            </a:ln>
          </p:spPr>
        </p:pic>
        <p:grpSp>
          <p:nvGrpSpPr>
            <p:cNvPr id="92" name="Group 91"/>
            <p:cNvGrpSpPr/>
            <p:nvPr/>
          </p:nvGrpSpPr>
          <p:grpSpPr>
            <a:xfrm>
              <a:off x="2655614" y="3863261"/>
              <a:ext cx="349282" cy="336754"/>
              <a:chOff x="2708510" y="3861169"/>
              <a:chExt cx="389375" cy="375408"/>
            </a:xfrm>
          </p:grpSpPr>
          <p:pic>
            <p:nvPicPr>
              <p:cNvPr id="93" name="Picture 69" descr="LGAmodul_flatback_sml"/>
              <p:cNvPicPr>
                <a:picLocks noChangeAspect="1" noChangeArrowheads="1"/>
              </p:cNvPicPr>
              <p:nvPr/>
            </p:nvPicPr>
            <p:blipFill>
              <a:blip r:embed="rId15" cstate="print"/>
              <a:srcRect/>
              <a:stretch>
                <a:fillRect/>
              </a:stretch>
            </p:blipFill>
            <p:spPr bwMode="auto">
              <a:xfrm>
                <a:off x="2750206" y="3861169"/>
                <a:ext cx="347679" cy="306135"/>
              </a:xfrm>
              <a:prstGeom prst="rect">
                <a:avLst/>
              </a:prstGeom>
              <a:noFill/>
              <a:ln w="9525">
                <a:noFill/>
                <a:miter lim="800000"/>
                <a:headEnd/>
                <a:tailEnd/>
              </a:ln>
            </p:spPr>
          </p:pic>
          <p:pic>
            <p:nvPicPr>
              <p:cNvPr id="94" name="Picture 9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08510" y="3925373"/>
                <a:ext cx="338265" cy="311204"/>
              </a:xfrm>
              <a:prstGeom prst="rect">
                <a:avLst/>
              </a:prstGeom>
            </p:spPr>
          </p:pic>
        </p:grpSp>
      </p:grpSp>
      <p:grpSp>
        <p:nvGrpSpPr>
          <p:cNvPr id="95" name="Group 94"/>
          <p:cNvGrpSpPr/>
          <p:nvPr/>
        </p:nvGrpSpPr>
        <p:grpSpPr>
          <a:xfrm>
            <a:off x="3401710" y="3862681"/>
            <a:ext cx="703852" cy="338849"/>
            <a:chOff x="2301044" y="3861166"/>
            <a:chExt cx="703852" cy="338849"/>
          </a:xfrm>
        </p:grpSpPr>
        <p:pic>
          <p:nvPicPr>
            <p:cNvPr id="96" name="Picture 67" descr="mc75i_front sml"/>
            <p:cNvPicPr>
              <a:picLocks noChangeAspect="1" noChangeArrowheads="1"/>
            </p:cNvPicPr>
            <p:nvPr/>
          </p:nvPicPr>
          <p:blipFill>
            <a:blip r:embed="rId14" cstate="print"/>
            <a:srcRect/>
            <a:stretch>
              <a:fillRect/>
            </a:stretch>
          </p:blipFill>
          <p:spPr bwMode="auto">
            <a:xfrm>
              <a:off x="2301044" y="3861166"/>
              <a:ext cx="328312" cy="336564"/>
            </a:xfrm>
            <a:prstGeom prst="rect">
              <a:avLst/>
            </a:prstGeom>
            <a:noFill/>
            <a:ln w="9525">
              <a:noFill/>
              <a:miter lim="800000"/>
              <a:headEnd/>
              <a:tailEnd/>
            </a:ln>
          </p:spPr>
        </p:pic>
        <p:grpSp>
          <p:nvGrpSpPr>
            <p:cNvPr id="97" name="Group 96"/>
            <p:cNvGrpSpPr/>
            <p:nvPr/>
          </p:nvGrpSpPr>
          <p:grpSpPr>
            <a:xfrm>
              <a:off x="2655614" y="3863261"/>
              <a:ext cx="349282" cy="336754"/>
              <a:chOff x="2708510" y="3861169"/>
              <a:chExt cx="389375" cy="375408"/>
            </a:xfrm>
          </p:grpSpPr>
          <p:pic>
            <p:nvPicPr>
              <p:cNvPr id="98" name="Picture 69" descr="LGAmodul_flatback_sml"/>
              <p:cNvPicPr>
                <a:picLocks noChangeAspect="1" noChangeArrowheads="1"/>
              </p:cNvPicPr>
              <p:nvPr/>
            </p:nvPicPr>
            <p:blipFill>
              <a:blip r:embed="rId15" cstate="print"/>
              <a:srcRect/>
              <a:stretch>
                <a:fillRect/>
              </a:stretch>
            </p:blipFill>
            <p:spPr bwMode="auto">
              <a:xfrm>
                <a:off x="2750206" y="3861169"/>
                <a:ext cx="347679" cy="306135"/>
              </a:xfrm>
              <a:prstGeom prst="rect">
                <a:avLst/>
              </a:prstGeom>
              <a:noFill/>
              <a:ln w="9525">
                <a:noFill/>
                <a:miter lim="800000"/>
                <a:headEnd/>
                <a:tailEnd/>
              </a:ln>
            </p:spPr>
          </p:pic>
          <p:pic>
            <p:nvPicPr>
              <p:cNvPr id="99" name="Picture 9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08510" y="3925373"/>
                <a:ext cx="338265" cy="311204"/>
              </a:xfrm>
              <a:prstGeom prst="rect">
                <a:avLst/>
              </a:prstGeom>
            </p:spPr>
          </p:pic>
        </p:grpSp>
      </p:grpSp>
      <p:grpSp>
        <p:nvGrpSpPr>
          <p:cNvPr id="100" name="Group 99"/>
          <p:cNvGrpSpPr/>
          <p:nvPr/>
        </p:nvGrpSpPr>
        <p:grpSpPr>
          <a:xfrm>
            <a:off x="6407895" y="2563819"/>
            <a:ext cx="376920" cy="331970"/>
            <a:chOff x="3805042" y="2095500"/>
            <a:chExt cx="1286070" cy="1132698"/>
          </a:xfrm>
        </p:grpSpPr>
        <p:pic>
          <p:nvPicPr>
            <p:cNvPr id="101" name="Picture 10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52887" y="2095500"/>
              <a:ext cx="1038225" cy="952500"/>
            </a:xfrm>
            <a:prstGeom prst="rect">
              <a:avLst/>
            </a:prstGeom>
          </p:spPr>
        </p:pic>
        <p:pic>
          <p:nvPicPr>
            <p:cNvPr id="102" name="Picture 10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05042" y="2275698"/>
              <a:ext cx="1028700" cy="952500"/>
            </a:xfrm>
            <a:prstGeom prst="rect">
              <a:avLst/>
            </a:prstGeom>
          </p:spPr>
        </p:pic>
      </p:grpSp>
      <p:pic>
        <p:nvPicPr>
          <p:cNvPr id="103" name="Picture 10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5876" y="1266530"/>
            <a:ext cx="366626" cy="325538"/>
          </a:xfrm>
          <a:prstGeom prst="rect">
            <a:avLst/>
          </a:prstGeom>
        </p:spPr>
      </p:pic>
    </p:spTree>
    <p:extLst>
      <p:ext uri="{BB962C8B-B14F-4D97-AF65-F5344CB8AC3E}">
        <p14:creationId xmlns:p14="http://schemas.microsoft.com/office/powerpoint/2010/main" val="234059055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rot="10800000">
            <a:off x="4092722" y="2532762"/>
            <a:ext cx="4231956" cy="2034917"/>
          </a:xfrm>
          <a:prstGeom prst="roundRect">
            <a:avLst>
              <a:gd name="adj" fmla="val 3320"/>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p>
        </p:txBody>
      </p:sp>
      <p:sp>
        <p:nvSpPr>
          <p:cNvPr id="5" name="Title 4"/>
          <p:cNvSpPr>
            <a:spLocks noGrp="1"/>
          </p:cNvSpPr>
          <p:nvPr>
            <p:ph type="title"/>
          </p:nvPr>
        </p:nvSpPr>
        <p:spPr/>
        <p:txBody>
          <a:bodyPr/>
          <a:lstStyle/>
          <a:p>
            <a:r>
              <a:rPr lang="en-US" smtClean="0"/>
              <a:t>Cinterion Embedded Processing &amp; its SDK</a:t>
            </a:r>
            <a:endParaRPr lang="en-US" dirty="0"/>
          </a:p>
        </p:txBody>
      </p:sp>
      <p:sp>
        <p:nvSpPr>
          <p:cNvPr id="6" name="TextBox 5"/>
          <p:cNvSpPr txBox="1"/>
          <p:nvPr/>
        </p:nvSpPr>
        <p:spPr>
          <a:xfrm>
            <a:off x="4160713" y="2551744"/>
            <a:ext cx="4146707" cy="2015936"/>
          </a:xfrm>
          <a:prstGeom prst="rect">
            <a:avLst/>
          </a:prstGeom>
          <a:noFill/>
        </p:spPr>
        <p:txBody>
          <a:bodyPr wrap="square" rtlCol="0">
            <a:spAutoFit/>
          </a:bodyPr>
          <a:lstStyle/>
          <a:p>
            <a:pPr marL="0" lvl="1"/>
            <a:r>
              <a:rPr lang="en-US" sz="1100" dirty="0">
                <a:solidFill>
                  <a:schemeClr val="tx2"/>
                </a:solidFill>
              </a:rPr>
              <a:t>The Thales IoT SDK makes </a:t>
            </a:r>
            <a:r>
              <a:rPr lang="en-US" sz="1100" dirty="0" smtClean="0">
                <a:solidFill>
                  <a:schemeClr val="tx2"/>
                </a:solidFill>
              </a:rPr>
              <a:t>module’s onboard </a:t>
            </a:r>
            <a:r>
              <a:rPr lang="en-US" sz="1100" dirty="0">
                <a:solidFill>
                  <a:schemeClr val="tx2"/>
                </a:solidFill>
              </a:rPr>
              <a:t>resources available for the </a:t>
            </a:r>
            <a:r>
              <a:rPr lang="en-US" sz="1100" dirty="0" smtClean="0">
                <a:solidFill>
                  <a:schemeClr val="tx2"/>
                </a:solidFill>
              </a:rPr>
              <a:t>application: </a:t>
            </a:r>
            <a:endParaRPr lang="en-US" sz="1100" dirty="0">
              <a:solidFill>
                <a:schemeClr val="tx2"/>
              </a:solidFill>
            </a:endParaRPr>
          </a:p>
          <a:p>
            <a:pPr marL="446066" lvl="1" indent="-177791" defTabSz="342884">
              <a:spcAft>
                <a:spcPts val="300"/>
              </a:spcAft>
              <a:buClr>
                <a:srgbClr val="309DB5"/>
              </a:buClr>
              <a:buSzPct val="80000"/>
              <a:buBlip>
                <a:blip r:embed="rId3"/>
              </a:buBlip>
            </a:pPr>
            <a:r>
              <a:rPr lang="en-US" sz="1100" dirty="0" smtClean="0">
                <a:solidFill>
                  <a:schemeClr val="tx2"/>
                </a:solidFill>
              </a:rPr>
              <a:t>Processing</a:t>
            </a:r>
          </a:p>
          <a:p>
            <a:pPr marL="446066" lvl="1" indent="-177791" defTabSz="342884">
              <a:spcAft>
                <a:spcPts val="300"/>
              </a:spcAft>
              <a:buClr>
                <a:srgbClr val="309DB5"/>
              </a:buClr>
              <a:buSzPct val="80000"/>
              <a:buBlip>
                <a:blip r:embed="rId3"/>
              </a:buBlip>
            </a:pPr>
            <a:r>
              <a:rPr lang="en-US" sz="1100" dirty="0" smtClean="0">
                <a:solidFill>
                  <a:schemeClr val="tx2"/>
                </a:solidFill>
              </a:rPr>
              <a:t>Memory</a:t>
            </a:r>
            <a:endParaRPr lang="en-US" sz="1100" dirty="0">
              <a:solidFill>
                <a:schemeClr val="tx2"/>
              </a:solidFill>
            </a:endParaRPr>
          </a:p>
          <a:p>
            <a:pPr marL="446066" lvl="1" indent="-177791" defTabSz="342884">
              <a:spcAft>
                <a:spcPts val="300"/>
              </a:spcAft>
              <a:buClr>
                <a:srgbClr val="309DB5"/>
              </a:buClr>
              <a:buSzPct val="80000"/>
              <a:buBlip>
                <a:blip r:embed="rId3"/>
              </a:buBlip>
            </a:pPr>
            <a:r>
              <a:rPr lang="en-US" sz="1100" dirty="0">
                <a:solidFill>
                  <a:schemeClr val="tx2"/>
                </a:solidFill>
              </a:rPr>
              <a:t>Interfaces</a:t>
            </a:r>
          </a:p>
          <a:p>
            <a:pPr marL="446066" lvl="1" indent="-177791" defTabSz="342884">
              <a:spcAft>
                <a:spcPts val="300"/>
              </a:spcAft>
              <a:buClr>
                <a:srgbClr val="309DB5"/>
              </a:buClr>
              <a:buSzPct val="80000"/>
              <a:buBlip>
                <a:blip r:embed="rId3"/>
              </a:buBlip>
            </a:pPr>
            <a:r>
              <a:rPr lang="en-US" sz="1100" dirty="0">
                <a:solidFill>
                  <a:schemeClr val="tx2"/>
                </a:solidFill>
              </a:rPr>
              <a:t>GNSS</a:t>
            </a:r>
          </a:p>
          <a:p>
            <a:pPr marL="446066" lvl="1" indent="-177791" defTabSz="342884">
              <a:spcAft>
                <a:spcPts val="300"/>
              </a:spcAft>
              <a:buClr>
                <a:srgbClr val="309DB5"/>
              </a:buClr>
              <a:buSzPct val="80000"/>
              <a:buBlip>
                <a:blip r:embed="rId3"/>
              </a:buBlip>
            </a:pPr>
            <a:r>
              <a:rPr lang="en-US" sz="1100" dirty="0" smtClean="0">
                <a:solidFill>
                  <a:schemeClr val="tx2"/>
                </a:solidFill>
              </a:rPr>
              <a:t>Security</a:t>
            </a:r>
          </a:p>
          <a:p>
            <a:pPr marL="0" lvl="1" defTabSz="342884">
              <a:spcBef>
                <a:spcPts val="300"/>
              </a:spcBef>
              <a:buClr>
                <a:srgbClr val="309DB5"/>
              </a:buClr>
              <a:buSzPct val="80000"/>
            </a:pPr>
            <a:r>
              <a:rPr lang="en-US" sz="1100" dirty="0" smtClean="0">
                <a:solidFill>
                  <a:schemeClr val="tx2"/>
                </a:solidFill>
              </a:rPr>
              <a:t>The Thales </a:t>
            </a:r>
            <a:r>
              <a:rPr lang="en-US" sz="1100" dirty="0" err="1" smtClean="0">
                <a:solidFill>
                  <a:schemeClr val="tx2"/>
                </a:solidFill>
              </a:rPr>
              <a:t>IoT</a:t>
            </a:r>
            <a:r>
              <a:rPr lang="en-US" sz="1100" dirty="0" smtClean="0">
                <a:solidFill>
                  <a:schemeClr val="tx2"/>
                </a:solidFill>
              </a:rPr>
              <a:t> SDK ties all these resources into a secure and flexible development environment, for easy and fast </a:t>
            </a:r>
            <a:r>
              <a:rPr lang="en-US" sz="1100" dirty="0" err="1" smtClean="0">
                <a:solidFill>
                  <a:schemeClr val="tx2"/>
                </a:solidFill>
              </a:rPr>
              <a:t>IoT</a:t>
            </a:r>
            <a:r>
              <a:rPr lang="en-US" sz="1100" dirty="0" smtClean="0">
                <a:solidFill>
                  <a:schemeClr val="tx2"/>
                </a:solidFill>
              </a:rPr>
              <a:t> application creation. </a:t>
            </a:r>
            <a:endParaRPr lang="en-US" sz="1100" dirty="0">
              <a:solidFill>
                <a:schemeClr val="tx2"/>
              </a:solidFill>
            </a:endParaRPr>
          </a:p>
        </p:txBody>
      </p:sp>
      <p:grpSp>
        <p:nvGrpSpPr>
          <p:cNvPr id="7" name="Group 6"/>
          <p:cNvGrpSpPr/>
          <p:nvPr/>
        </p:nvGrpSpPr>
        <p:grpSpPr>
          <a:xfrm>
            <a:off x="371644" y="933381"/>
            <a:ext cx="3457354" cy="3280422"/>
            <a:chOff x="230613" y="648112"/>
            <a:chExt cx="4003346" cy="400334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13" y="648112"/>
              <a:ext cx="4003346" cy="4003346"/>
            </a:xfrm>
            <a:prstGeom prst="rect">
              <a:avLst/>
            </a:prstGeom>
          </p:spPr>
        </p:pic>
        <p:grpSp>
          <p:nvGrpSpPr>
            <p:cNvPr id="9" name="Group 8"/>
            <p:cNvGrpSpPr/>
            <p:nvPr/>
          </p:nvGrpSpPr>
          <p:grpSpPr>
            <a:xfrm>
              <a:off x="556326" y="1699454"/>
              <a:ext cx="3325402" cy="2609633"/>
              <a:chOff x="5215847" y="1517150"/>
              <a:chExt cx="3325402" cy="2609633"/>
            </a:xfrm>
          </p:grpSpPr>
          <p:grpSp>
            <p:nvGrpSpPr>
              <p:cNvPr id="11" name="Group 10"/>
              <p:cNvGrpSpPr/>
              <p:nvPr/>
            </p:nvGrpSpPr>
            <p:grpSpPr>
              <a:xfrm>
                <a:off x="5215847" y="1517150"/>
                <a:ext cx="3325402" cy="2609633"/>
                <a:chOff x="5401831" y="1517150"/>
                <a:chExt cx="2940783" cy="2609633"/>
              </a:xfrm>
            </p:grpSpPr>
            <p:sp>
              <p:nvSpPr>
                <p:cNvPr id="18" name="Round Same Side Corner Rectangle 17"/>
                <p:cNvSpPr/>
                <p:nvPr/>
              </p:nvSpPr>
              <p:spPr>
                <a:xfrm rot="10800000">
                  <a:off x="5401831" y="1517150"/>
                  <a:ext cx="2940783" cy="2609633"/>
                </a:xfrm>
                <a:prstGeom prst="round2SameRect">
                  <a:avLst>
                    <a:gd name="adj1" fmla="val 5442"/>
                    <a:gd name="adj2" fmla="val 0"/>
                  </a:avLst>
                </a:prstGeom>
                <a:solidFill>
                  <a:schemeClr val="bg1">
                    <a:alpha val="50000"/>
                  </a:schemeClr>
                </a:solidFill>
                <a:ln>
                  <a:noFill/>
                </a:ln>
                <a:effectLst>
                  <a:outerShdw blurRad="381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p>
              </p:txBody>
            </p:sp>
            <p:grpSp>
              <p:nvGrpSpPr>
                <p:cNvPr id="19" name="Group 18"/>
                <p:cNvGrpSpPr/>
                <p:nvPr/>
              </p:nvGrpSpPr>
              <p:grpSpPr>
                <a:xfrm>
                  <a:off x="5471452" y="2818860"/>
                  <a:ext cx="2804572" cy="1241005"/>
                  <a:chOff x="4976389" y="3002258"/>
                  <a:chExt cx="2804572" cy="1792727"/>
                </a:xfrm>
              </p:grpSpPr>
              <p:sp>
                <p:nvSpPr>
                  <p:cNvPr id="30" name="Rectangle 29"/>
                  <p:cNvSpPr/>
                  <p:nvPr/>
                </p:nvSpPr>
                <p:spPr>
                  <a:xfrm rot="10800000">
                    <a:off x="4976389" y="3002259"/>
                    <a:ext cx="897948" cy="866242"/>
                  </a:xfrm>
                  <a:prstGeom prst="rect">
                    <a:avLst/>
                  </a:prstGeom>
                  <a:solidFill>
                    <a:srgbClr val="2E94AC">
                      <a:alpha val="80000"/>
                    </a:srgbClr>
                  </a:solidFill>
                  <a:ln>
                    <a:noFill/>
                  </a:ln>
                  <a:effectLst>
                    <a:outerShdw blurRad="25400" dist="12700" dir="2700000" algn="tl" rotWithShape="0">
                      <a:schemeClr val="bg2">
                        <a:lumMod val="75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p>
                </p:txBody>
              </p:sp>
              <p:sp>
                <p:nvSpPr>
                  <p:cNvPr id="31" name="Rectangle 30"/>
                  <p:cNvSpPr/>
                  <p:nvPr/>
                </p:nvSpPr>
                <p:spPr>
                  <a:xfrm rot="10800000">
                    <a:off x="6883009" y="3002259"/>
                    <a:ext cx="897948" cy="866242"/>
                  </a:xfrm>
                  <a:prstGeom prst="rect">
                    <a:avLst/>
                  </a:prstGeom>
                  <a:solidFill>
                    <a:srgbClr val="2E94AC">
                      <a:alpha val="80000"/>
                    </a:srgbClr>
                  </a:solidFill>
                  <a:ln>
                    <a:noFill/>
                  </a:ln>
                  <a:effectLst>
                    <a:outerShdw blurRad="25400" dist="12700" dir="2700000" algn="tl" rotWithShape="0">
                      <a:schemeClr val="bg2">
                        <a:lumMod val="75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p>
                </p:txBody>
              </p:sp>
              <p:sp>
                <p:nvSpPr>
                  <p:cNvPr id="32" name="Round Single Corner Rectangle 31"/>
                  <p:cNvSpPr/>
                  <p:nvPr/>
                </p:nvSpPr>
                <p:spPr>
                  <a:xfrm rot="10800000">
                    <a:off x="4976393" y="3928743"/>
                    <a:ext cx="897948" cy="866242"/>
                  </a:xfrm>
                  <a:prstGeom prst="round1Rect">
                    <a:avLst/>
                  </a:prstGeom>
                  <a:solidFill>
                    <a:srgbClr val="2E94AC">
                      <a:alpha val="80000"/>
                    </a:srgbClr>
                  </a:solidFill>
                  <a:ln>
                    <a:noFill/>
                  </a:ln>
                  <a:effectLst>
                    <a:outerShdw blurRad="25400" dist="12700" dir="2700000" algn="tl" rotWithShape="0">
                      <a:schemeClr val="bg2">
                        <a:lumMod val="75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p>
                </p:txBody>
              </p:sp>
              <p:sp>
                <p:nvSpPr>
                  <p:cNvPr id="33" name="Rectangle 32"/>
                  <p:cNvSpPr/>
                  <p:nvPr/>
                </p:nvSpPr>
                <p:spPr>
                  <a:xfrm rot="10800000">
                    <a:off x="5929703" y="3928743"/>
                    <a:ext cx="897948" cy="866242"/>
                  </a:xfrm>
                  <a:prstGeom prst="rect">
                    <a:avLst/>
                  </a:prstGeom>
                  <a:solidFill>
                    <a:srgbClr val="2E94AC">
                      <a:alpha val="80000"/>
                    </a:srgbClr>
                  </a:solidFill>
                  <a:ln>
                    <a:noFill/>
                  </a:ln>
                  <a:effectLst>
                    <a:outerShdw blurRad="25400" dist="12700" dir="2700000" algn="tl" rotWithShape="0">
                      <a:schemeClr val="bg2">
                        <a:lumMod val="75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p>
                </p:txBody>
              </p:sp>
              <p:sp>
                <p:nvSpPr>
                  <p:cNvPr id="34" name="Round Single Corner Rectangle 33"/>
                  <p:cNvSpPr/>
                  <p:nvPr/>
                </p:nvSpPr>
                <p:spPr>
                  <a:xfrm rot="10800000" flipH="1">
                    <a:off x="6883013" y="3928743"/>
                    <a:ext cx="897948" cy="866242"/>
                  </a:xfrm>
                  <a:prstGeom prst="round1Rect">
                    <a:avLst/>
                  </a:prstGeom>
                  <a:solidFill>
                    <a:srgbClr val="2E94AC">
                      <a:alpha val="80000"/>
                    </a:srgbClr>
                  </a:solidFill>
                  <a:ln>
                    <a:noFill/>
                  </a:ln>
                  <a:effectLst>
                    <a:outerShdw blurRad="25400" dist="12700" dir="2700000" algn="tl" rotWithShape="0">
                      <a:schemeClr val="bg2">
                        <a:lumMod val="75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p>
                </p:txBody>
              </p:sp>
              <p:sp>
                <p:nvSpPr>
                  <p:cNvPr id="35" name="Rectangle 34"/>
                  <p:cNvSpPr/>
                  <p:nvPr/>
                </p:nvSpPr>
                <p:spPr>
                  <a:xfrm rot="10800000">
                    <a:off x="5929699" y="3002258"/>
                    <a:ext cx="897948" cy="866242"/>
                  </a:xfrm>
                  <a:prstGeom prst="rect">
                    <a:avLst/>
                  </a:prstGeom>
                  <a:solidFill>
                    <a:srgbClr val="2E94AC">
                      <a:alpha val="80000"/>
                    </a:srgbClr>
                  </a:solidFill>
                  <a:ln>
                    <a:noFill/>
                  </a:ln>
                  <a:effectLst>
                    <a:outerShdw blurRad="25400" dist="12700" dir="2700000" algn="tl" rotWithShape="0">
                      <a:schemeClr val="bg2">
                        <a:lumMod val="75000"/>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p>
                </p:txBody>
              </p:sp>
            </p:grpSp>
            <p:sp>
              <p:nvSpPr>
                <p:cNvPr id="20" name="Round Same Side Corner Rectangle 19"/>
                <p:cNvSpPr/>
                <p:nvPr/>
              </p:nvSpPr>
              <p:spPr>
                <a:xfrm flipV="1">
                  <a:off x="5605801" y="1590902"/>
                  <a:ext cx="2534293" cy="531971"/>
                </a:xfrm>
                <a:prstGeom prst="round2SameRect">
                  <a:avLst/>
                </a:prstGeom>
                <a:solidFill>
                  <a:srgbClr val="B1C400">
                    <a:alpha val="80000"/>
                  </a:srgbClr>
                </a:solidFill>
                <a:ln w="15875">
                  <a:noFill/>
                </a:ln>
                <a:effectLst>
                  <a:outerShdw blurRad="25400" dist="12700" dir="2700000" algn="tl" rotWithShape="0">
                    <a:schemeClr val="accent5">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900" b="1" dirty="0" err="1">
                    <a:solidFill>
                      <a:schemeClr val="bg1"/>
                    </a:solidFill>
                    <a:effectLst>
                      <a:innerShdw blurRad="63500" dist="50800" dir="13500000">
                        <a:prstClr val="black">
                          <a:alpha val="50000"/>
                        </a:prstClr>
                      </a:innerShdw>
                    </a:effectLst>
                  </a:endParaRPr>
                </a:p>
              </p:txBody>
            </p:sp>
            <p:sp>
              <p:nvSpPr>
                <p:cNvPr id="21" name="Rectangle 20"/>
                <p:cNvSpPr/>
                <p:nvPr/>
              </p:nvSpPr>
              <p:spPr>
                <a:xfrm>
                  <a:off x="6424761" y="3463069"/>
                  <a:ext cx="897949" cy="216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900" b="1" dirty="0" smtClean="0">
                      <a:solidFill>
                        <a:schemeClr val="bg1"/>
                      </a:solidFill>
                      <a:effectLst>
                        <a:innerShdw blurRad="63500" dist="50800" dir="13500000">
                          <a:prstClr val="black">
                            <a:alpha val="50000"/>
                          </a:prstClr>
                        </a:innerShdw>
                      </a:effectLst>
                    </a:rPr>
                    <a:t>Modem</a:t>
                  </a:r>
                  <a:endParaRPr lang="en-US" sz="900" b="1" dirty="0">
                    <a:solidFill>
                      <a:schemeClr val="bg1"/>
                    </a:solidFill>
                    <a:effectLst>
                      <a:innerShdw blurRad="63500" dist="50800" dir="13500000">
                        <a:prstClr val="black">
                          <a:alpha val="50000"/>
                        </a:prstClr>
                      </a:innerShdw>
                    </a:effectLst>
                  </a:endParaRPr>
                </a:p>
              </p:txBody>
            </p:sp>
            <p:sp>
              <p:nvSpPr>
                <p:cNvPr id="22" name="Rectangle 21"/>
                <p:cNvSpPr/>
                <p:nvPr/>
              </p:nvSpPr>
              <p:spPr>
                <a:xfrm>
                  <a:off x="7376724" y="3463069"/>
                  <a:ext cx="899297" cy="216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900" b="1" dirty="0">
                      <a:solidFill>
                        <a:schemeClr val="bg1"/>
                      </a:solidFill>
                      <a:effectLst>
                        <a:innerShdw blurRad="63500" dist="50800" dir="13500000">
                          <a:prstClr val="black">
                            <a:alpha val="50000"/>
                          </a:prstClr>
                        </a:innerShdw>
                      </a:effectLst>
                    </a:rPr>
                    <a:t>GNSS</a:t>
                  </a:r>
                  <a:endParaRPr lang="en-US" sz="900" b="1" dirty="0">
                    <a:solidFill>
                      <a:schemeClr val="bg1"/>
                    </a:solidFill>
                    <a:effectLst>
                      <a:innerShdw blurRad="63500" dist="50800" dir="13500000">
                        <a:prstClr val="black">
                          <a:alpha val="50000"/>
                        </a:prstClr>
                      </a:innerShdw>
                    </a:effectLst>
                  </a:endParaRPr>
                </a:p>
              </p:txBody>
            </p:sp>
            <p:sp>
              <p:nvSpPr>
                <p:cNvPr id="23" name="Rectangle 22"/>
                <p:cNvSpPr/>
                <p:nvPr/>
              </p:nvSpPr>
              <p:spPr>
                <a:xfrm>
                  <a:off x="5471452" y="2817412"/>
                  <a:ext cx="897947" cy="216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90000"/>
                    </a:lnSpc>
                  </a:pPr>
                  <a:r>
                    <a:rPr lang="en-US" sz="900" b="1" dirty="0">
                      <a:solidFill>
                        <a:srgbClr val="FFFFFF"/>
                      </a:solidFill>
                      <a:effectLst>
                        <a:innerShdw blurRad="63500" dist="50800" dir="13500000">
                          <a:prstClr val="black">
                            <a:alpha val="50000"/>
                          </a:prstClr>
                        </a:innerShdw>
                      </a:effectLst>
                    </a:rPr>
                    <a:t>Processor </a:t>
                  </a:r>
                  <a:endParaRPr lang="en-US" sz="900" b="1" dirty="0" smtClean="0">
                    <a:solidFill>
                      <a:srgbClr val="FFFFFF"/>
                    </a:solidFill>
                    <a:effectLst>
                      <a:innerShdw blurRad="63500" dist="50800" dir="13500000">
                        <a:prstClr val="black">
                          <a:alpha val="50000"/>
                        </a:prstClr>
                      </a:innerShdw>
                    </a:effectLst>
                  </a:endParaRPr>
                </a:p>
              </p:txBody>
            </p:sp>
            <p:sp>
              <p:nvSpPr>
                <p:cNvPr id="24" name="Rectangle 23"/>
                <p:cNvSpPr/>
                <p:nvPr/>
              </p:nvSpPr>
              <p:spPr>
                <a:xfrm>
                  <a:off x="5471449" y="3463069"/>
                  <a:ext cx="897948" cy="216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900" b="1" dirty="0" smtClean="0">
                      <a:solidFill>
                        <a:schemeClr val="bg1"/>
                      </a:solidFill>
                      <a:effectLst>
                        <a:innerShdw blurRad="63500" dist="50800" dir="13500000">
                          <a:prstClr val="black">
                            <a:alpha val="50000"/>
                          </a:prstClr>
                        </a:innerShdw>
                      </a:effectLst>
                    </a:rPr>
                    <a:t>Security</a:t>
                  </a:r>
                  <a:endParaRPr lang="en-US" sz="900" b="1" dirty="0">
                    <a:solidFill>
                      <a:schemeClr val="bg1"/>
                    </a:solidFill>
                    <a:effectLst>
                      <a:innerShdw blurRad="63500" dist="50800" dir="13500000">
                        <a:prstClr val="black">
                          <a:alpha val="50000"/>
                        </a:prstClr>
                      </a:innerShdw>
                    </a:effectLst>
                  </a:endParaRPr>
                </a:p>
              </p:txBody>
            </p:sp>
            <p:sp>
              <p:nvSpPr>
                <p:cNvPr id="25" name="Rectangle 24"/>
                <p:cNvSpPr/>
                <p:nvPr/>
              </p:nvSpPr>
              <p:spPr>
                <a:xfrm>
                  <a:off x="7378066" y="2817412"/>
                  <a:ext cx="897948" cy="216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900" b="1" dirty="0" smtClean="0">
                      <a:solidFill>
                        <a:schemeClr val="bg1"/>
                      </a:solidFill>
                      <a:effectLst>
                        <a:innerShdw blurRad="63500" dist="50800" dir="13500000">
                          <a:prstClr val="black">
                            <a:alpha val="50000"/>
                          </a:prstClr>
                        </a:innerShdw>
                      </a:effectLst>
                    </a:rPr>
                    <a:t>Interfaces</a:t>
                  </a:r>
                  <a:endParaRPr lang="en-US" sz="900" b="1" dirty="0">
                    <a:solidFill>
                      <a:schemeClr val="bg1"/>
                    </a:solidFill>
                    <a:effectLst>
                      <a:innerShdw blurRad="63500" dist="50800" dir="13500000">
                        <a:prstClr val="black">
                          <a:alpha val="50000"/>
                        </a:prstClr>
                      </a:innerShdw>
                    </a:effectLst>
                  </a:endParaRPr>
                </a:p>
              </p:txBody>
            </p:sp>
            <p:sp>
              <p:nvSpPr>
                <p:cNvPr id="26" name="Rectangle 25"/>
                <p:cNvSpPr/>
                <p:nvPr/>
              </p:nvSpPr>
              <p:spPr>
                <a:xfrm>
                  <a:off x="6423413" y="2817412"/>
                  <a:ext cx="896248" cy="216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900" b="1" dirty="0">
                      <a:solidFill>
                        <a:schemeClr val="bg1"/>
                      </a:solidFill>
                      <a:effectLst>
                        <a:innerShdw blurRad="63500" dist="50800" dir="13500000">
                          <a:prstClr val="black">
                            <a:alpha val="50000"/>
                          </a:prstClr>
                        </a:innerShdw>
                      </a:effectLst>
                    </a:rPr>
                    <a:t>Memory</a:t>
                  </a:r>
                </a:p>
              </p:txBody>
            </p:sp>
            <p:sp>
              <p:nvSpPr>
                <p:cNvPr id="27" name="Rectangle 26"/>
                <p:cNvSpPr/>
                <p:nvPr/>
              </p:nvSpPr>
              <p:spPr>
                <a:xfrm>
                  <a:off x="5839900" y="1687608"/>
                  <a:ext cx="2088090" cy="488943"/>
                </a:xfrm>
                <a:prstGeom prst="rect">
                  <a:avLst/>
                </a:prstGeom>
              </p:spPr>
              <p:txBody>
                <a:bodyPr wrap="none">
                  <a:spAutoFit/>
                </a:bodyPr>
                <a:lstStyle/>
                <a:p>
                  <a:pPr algn="ctr"/>
                  <a:r>
                    <a:rPr lang="fr-FR" sz="1400" b="1" dirty="0" smtClean="0">
                      <a:solidFill>
                        <a:schemeClr val="bg1"/>
                      </a:solidFill>
                      <a:effectLst>
                        <a:innerShdw blurRad="63500" dist="50800" dir="13500000">
                          <a:prstClr val="black">
                            <a:alpha val="50000"/>
                          </a:prstClr>
                        </a:innerShdw>
                      </a:effectLst>
                    </a:rPr>
                    <a:t>IoT Application</a:t>
                  </a:r>
                  <a:endParaRPr lang="en-US" sz="1400" b="1" dirty="0" err="1">
                    <a:solidFill>
                      <a:schemeClr val="bg1"/>
                    </a:solidFill>
                    <a:effectLst>
                      <a:innerShdw blurRad="63500" dist="50800" dir="13500000">
                        <a:prstClr val="black">
                          <a:alpha val="50000"/>
                        </a:prstClr>
                      </a:innerShdw>
                    </a:effectLst>
                  </a:endParaRPr>
                </a:p>
              </p:txBody>
            </p:sp>
            <p:sp>
              <p:nvSpPr>
                <p:cNvPr id="28" name="Freeform 27"/>
                <p:cNvSpPr/>
                <p:nvPr/>
              </p:nvSpPr>
              <p:spPr>
                <a:xfrm>
                  <a:off x="5471455" y="1587927"/>
                  <a:ext cx="2804569" cy="1181508"/>
                </a:xfrm>
                <a:custGeom>
                  <a:avLst/>
                  <a:gdLst>
                    <a:gd name="connsiteX0" fmla="*/ 0 w 2773743"/>
                    <a:gd name="connsiteY0" fmla="*/ 0 h 1181508"/>
                    <a:gd name="connsiteX1" fmla="*/ 78967 w 2773743"/>
                    <a:gd name="connsiteY1" fmla="*/ 0 h 1181508"/>
                    <a:gd name="connsiteX2" fmla="*/ 78967 w 2773743"/>
                    <a:gd name="connsiteY2" fmla="*/ 476200 h 1181508"/>
                    <a:gd name="connsiteX3" fmla="*/ 195473 w 2773743"/>
                    <a:gd name="connsiteY3" fmla="*/ 592706 h 1181508"/>
                    <a:gd name="connsiteX4" fmla="*/ 2578269 w 2773743"/>
                    <a:gd name="connsiteY4" fmla="*/ 592706 h 1181508"/>
                    <a:gd name="connsiteX5" fmla="*/ 2694775 w 2773743"/>
                    <a:gd name="connsiteY5" fmla="*/ 476200 h 1181508"/>
                    <a:gd name="connsiteX6" fmla="*/ 2694775 w 2773743"/>
                    <a:gd name="connsiteY6" fmla="*/ 0 h 1181508"/>
                    <a:gd name="connsiteX7" fmla="*/ 2773743 w 2773743"/>
                    <a:gd name="connsiteY7" fmla="*/ 0 h 1181508"/>
                    <a:gd name="connsiteX8" fmla="*/ 2773743 w 2773743"/>
                    <a:gd name="connsiteY8" fmla="*/ 1181508 h 1181508"/>
                    <a:gd name="connsiteX9" fmla="*/ 0 w 2773743"/>
                    <a:gd name="connsiteY9" fmla="*/ 1181508 h 118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3743" h="1181508">
                      <a:moveTo>
                        <a:pt x="0" y="0"/>
                      </a:moveTo>
                      <a:lnTo>
                        <a:pt x="78967" y="0"/>
                      </a:lnTo>
                      <a:lnTo>
                        <a:pt x="78967" y="476200"/>
                      </a:lnTo>
                      <a:cubicBezTo>
                        <a:pt x="78967" y="540544"/>
                        <a:pt x="131129" y="592706"/>
                        <a:pt x="195473" y="592706"/>
                      </a:cubicBezTo>
                      <a:lnTo>
                        <a:pt x="2578269" y="592706"/>
                      </a:lnTo>
                      <a:cubicBezTo>
                        <a:pt x="2642613" y="592706"/>
                        <a:pt x="2694775" y="540544"/>
                        <a:pt x="2694775" y="476200"/>
                      </a:cubicBezTo>
                      <a:lnTo>
                        <a:pt x="2694775" y="0"/>
                      </a:lnTo>
                      <a:lnTo>
                        <a:pt x="2773743" y="0"/>
                      </a:lnTo>
                      <a:lnTo>
                        <a:pt x="2773743" y="1181508"/>
                      </a:lnTo>
                      <a:lnTo>
                        <a:pt x="0" y="1181508"/>
                      </a:lnTo>
                      <a:close/>
                    </a:path>
                  </a:pathLst>
                </a:custGeom>
                <a:solidFill>
                  <a:schemeClr val="tx2">
                    <a:alpha val="80000"/>
                  </a:schemeClr>
                </a:solidFill>
                <a:ln w="15875">
                  <a:noFill/>
                </a:ln>
                <a:effectLst>
                  <a:outerShdw blurRad="25400" dist="12700" dir="2700000" algn="tl"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900" b="1">
                    <a:solidFill>
                      <a:schemeClr val="bg1"/>
                    </a:solidFill>
                    <a:effectLst>
                      <a:innerShdw blurRad="63500" dist="50800" dir="13500000">
                        <a:prstClr val="black">
                          <a:alpha val="50000"/>
                        </a:prstClr>
                      </a:innerShdw>
                    </a:effectLst>
                  </a:endParaRPr>
                </a:p>
              </p:txBody>
            </p:sp>
            <p:sp>
              <p:nvSpPr>
                <p:cNvPr id="29" name="Rectangle 28"/>
                <p:cNvSpPr/>
                <p:nvPr/>
              </p:nvSpPr>
              <p:spPr>
                <a:xfrm>
                  <a:off x="5743147" y="2208220"/>
                  <a:ext cx="2308792" cy="608734"/>
                </a:xfrm>
                <a:prstGeom prst="rect">
                  <a:avLst/>
                </a:prstGeom>
              </p:spPr>
              <p:txBody>
                <a:bodyPr wrap="none">
                  <a:spAutoFit/>
                </a:bodyPr>
                <a:lstStyle/>
                <a:p>
                  <a:pPr algn="ctr">
                    <a:lnSpc>
                      <a:spcPct val="90000"/>
                    </a:lnSpc>
                  </a:pPr>
                  <a:r>
                    <a:rPr lang="en-US" sz="1050" b="1" dirty="0" smtClean="0">
                      <a:solidFill>
                        <a:schemeClr val="bg1"/>
                      </a:solidFill>
                      <a:effectLst>
                        <a:innerShdw blurRad="63500" dist="50800" dir="13500000">
                          <a:prstClr val="black">
                            <a:alpha val="50000"/>
                          </a:prstClr>
                        </a:innerShdw>
                      </a:effectLst>
                    </a:rPr>
                    <a:t>Cinterion IoT </a:t>
                  </a:r>
                </a:p>
                <a:p>
                  <a:pPr algn="ctr">
                    <a:lnSpc>
                      <a:spcPct val="90000"/>
                    </a:lnSpc>
                  </a:pPr>
                  <a:r>
                    <a:rPr lang="en-US" sz="1050" b="1" dirty="0" smtClean="0">
                      <a:solidFill>
                        <a:schemeClr val="bg1"/>
                      </a:solidFill>
                      <a:effectLst>
                        <a:innerShdw blurRad="63500" dist="50800" dir="13500000">
                          <a:prstClr val="black">
                            <a:alpha val="50000"/>
                          </a:prstClr>
                        </a:innerShdw>
                      </a:effectLst>
                    </a:rPr>
                    <a:t>Embedded Processing</a:t>
                  </a:r>
                  <a:endParaRPr lang="en-US" sz="1050" b="1" dirty="0">
                    <a:solidFill>
                      <a:schemeClr val="bg1"/>
                    </a:solidFill>
                    <a:effectLst>
                      <a:innerShdw blurRad="63500" dist="50800" dir="13500000">
                        <a:prstClr val="black">
                          <a:alpha val="50000"/>
                        </a:prstClr>
                      </a:innerShdw>
                    </a:effectLst>
                  </a:endParaRPr>
                </a:p>
              </p:txBody>
            </p:sp>
          </p:grpSp>
          <p:pic>
            <p:nvPicPr>
              <p:cNvPr id="12" name="Picture 11"/>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6739156" y="3696691"/>
                <a:ext cx="307523" cy="295635"/>
              </a:xfrm>
              <a:prstGeom prst="rect">
                <a:avLst/>
              </a:prstGeom>
              <a:effectLst>
                <a:innerShdw blurRad="12700" dist="6350" dir="13500000">
                  <a:prstClr val="black">
                    <a:alpha val="50000"/>
                  </a:prstClr>
                </a:innerShdw>
              </a:effectLst>
            </p:spPr>
          </p:pic>
          <p:pic>
            <p:nvPicPr>
              <p:cNvPr id="13" name="Picture 12"/>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7802451" y="3080757"/>
                <a:ext cx="252746" cy="298516"/>
              </a:xfrm>
              <a:prstGeom prst="rect">
                <a:avLst/>
              </a:prstGeom>
              <a:effectLst>
                <a:innerShdw blurRad="12700" dist="6350" dir="13500000">
                  <a:prstClr val="black">
                    <a:alpha val="50000"/>
                  </a:prstClr>
                </a:innerShdw>
              </a:effectLst>
            </p:spPr>
          </p:pic>
          <p:pic>
            <p:nvPicPr>
              <p:cNvPr id="14" name="Picture 1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5649492" y="3692863"/>
                <a:ext cx="258857" cy="290226"/>
              </a:xfrm>
              <a:prstGeom prst="rect">
                <a:avLst/>
              </a:prstGeom>
              <a:effectLst>
                <a:innerShdw blurRad="12700" dist="6350" dir="13500000">
                  <a:prstClr val="black">
                    <a:alpha val="50000"/>
                  </a:prstClr>
                </a:innerShdw>
              </a:effectLst>
            </p:spPr>
          </p:pic>
          <p:pic>
            <p:nvPicPr>
              <p:cNvPr id="15" name="Picture 14"/>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7824267" y="3692863"/>
                <a:ext cx="234746" cy="257796"/>
              </a:xfrm>
              <a:prstGeom prst="rect">
                <a:avLst/>
              </a:prstGeom>
              <a:effectLst>
                <a:innerShdw blurRad="12700" dist="6350" dir="13500000">
                  <a:prstClr val="black">
                    <a:alpha val="50000"/>
                  </a:prstClr>
                </a:innerShdw>
              </a:effectLst>
            </p:spPr>
          </p:pic>
          <p:pic>
            <p:nvPicPr>
              <p:cNvPr id="16" name="Picture 15"/>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6724134" y="3081092"/>
                <a:ext cx="285040" cy="273214"/>
              </a:xfrm>
              <a:prstGeom prst="rect">
                <a:avLst/>
              </a:prstGeom>
              <a:effectLst>
                <a:innerShdw blurRad="12700" dist="6350" dir="13500000">
                  <a:prstClr val="black">
                    <a:alpha val="50000"/>
                  </a:prstClr>
                </a:innerShdw>
              </a:effectLst>
            </p:spPr>
          </p:pic>
          <p:pic>
            <p:nvPicPr>
              <p:cNvPr id="17" name="Picture 16"/>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5630823" y="3037033"/>
                <a:ext cx="341128" cy="334044"/>
              </a:xfrm>
              <a:prstGeom prst="rect">
                <a:avLst/>
              </a:prstGeom>
              <a:effectLst>
                <a:innerShdw blurRad="12700" dist="6350" dir="13500000">
                  <a:prstClr val="black">
                    <a:alpha val="50000"/>
                  </a:prstClr>
                </a:innerShdw>
              </a:effectLst>
            </p:spPr>
          </p:pic>
        </p:grpSp>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4901" y="1048418"/>
              <a:ext cx="2974769" cy="512636"/>
            </a:xfrm>
            <a:prstGeom prst="rect">
              <a:avLst/>
            </a:prstGeom>
            <a:effectLst>
              <a:innerShdw blurRad="25400" dist="6350" dir="13500000">
                <a:prstClr val="black">
                  <a:alpha val="50000"/>
                </a:prstClr>
              </a:innerShdw>
            </a:effectLst>
          </p:spPr>
        </p:pic>
      </p:grpSp>
      <p:sp>
        <p:nvSpPr>
          <p:cNvPr id="37" name="Rounded Rectangle 36"/>
          <p:cNvSpPr/>
          <p:nvPr/>
        </p:nvSpPr>
        <p:spPr>
          <a:xfrm rot="10800000">
            <a:off x="4075464" y="582166"/>
            <a:ext cx="4231956" cy="1858288"/>
          </a:xfrm>
          <a:prstGeom prst="roundRect">
            <a:avLst>
              <a:gd name="adj" fmla="val 3320"/>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p>
        </p:txBody>
      </p:sp>
      <p:sp>
        <p:nvSpPr>
          <p:cNvPr id="38" name="TextBox 37"/>
          <p:cNvSpPr txBox="1"/>
          <p:nvPr/>
        </p:nvSpPr>
        <p:spPr>
          <a:xfrm>
            <a:off x="4845012" y="672592"/>
            <a:ext cx="2613216" cy="338554"/>
          </a:xfrm>
          <a:prstGeom prst="rect">
            <a:avLst/>
          </a:prstGeom>
          <a:noFill/>
        </p:spPr>
        <p:txBody>
          <a:bodyPr wrap="none" rtlCol="0">
            <a:spAutoFit/>
          </a:bodyPr>
          <a:lstStyle/>
          <a:p>
            <a:r>
              <a:rPr lang="en-US" sz="1600" dirty="0" smtClean="0">
                <a:solidFill>
                  <a:schemeClr val="tx2"/>
                </a:solidFill>
              </a:rPr>
              <a:t>Efficient Focused System</a:t>
            </a:r>
          </a:p>
        </p:txBody>
      </p:sp>
      <p:grpSp>
        <p:nvGrpSpPr>
          <p:cNvPr id="39" name="Group 38"/>
          <p:cNvGrpSpPr/>
          <p:nvPr/>
        </p:nvGrpSpPr>
        <p:grpSpPr>
          <a:xfrm>
            <a:off x="5030231" y="1040863"/>
            <a:ext cx="2205548" cy="527718"/>
            <a:chOff x="1360082" y="2277457"/>
            <a:chExt cx="2205548" cy="527718"/>
          </a:xfrm>
        </p:grpSpPr>
        <p:pic>
          <p:nvPicPr>
            <p:cNvPr id="40" name="Picture 39"/>
            <p:cNvPicPr>
              <a:picLocks noChangeAspect="1"/>
            </p:cNvPicPr>
            <p:nvPr/>
          </p:nvPicPr>
          <p:blipFill>
            <a:blip r:embed="rId11">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26652" y="2277457"/>
              <a:ext cx="1872538" cy="322691"/>
            </a:xfrm>
            <a:prstGeom prst="rect">
              <a:avLst/>
            </a:prstGeom>
            <a:effectLst/>
          </p:spPr>
        </p:pic>
        <p:sp>
          <p:nvSpPr>
            <p:cNvPr id="41" name="TextBox 40"/>
            <p:cNvSpPr txBox="1"/>
            <p:nvPr/>
          </p:nvSpPr>
          <p:spPr>
            <a:xfrm>
              <a:off x="1360082" y="2551259"/>
              <a:ext cx="1782860" cy="253916"/>
            </a:xfrm>
            <a:prstGeom prst="rect">
              <a:avLst/>
            </a:prstGeom>
            <a:noFill/>
          </p:spPr>
          <p:txBody>
            <a:bodyPr wrap="none" rtlCol="0">
              <a:spAutoFit/>
            </a:bodyPr>
            <a:lstStyle/>
            <a:p>
              <a:r>
                <a:rPr lang="de-DE" sz="1050" dirty="0" smtClean="0">
                  <a:solidFill>
                    <a:schemeClr val="bg2"/>
                  </a:solidFill>
                </a:rPr>
                <a:t>EMBEDDED PROCESSING</a:t>
              </a:r>
              <a:endParaRPr lang="en-US" sz="1050" dirty="0" err="1" smtClean="0">
                <a:solidFill>
                  <a:schemeClr val="bg2"/>
                </a:solidFill>
              </a:endParaRPr>
            </a:p>
          </p:txBody>
        </p:sp>
        <p:grpSp>
          <p:nvGrpSpPr>
            <p:cNvPr id="42" name="Group 41"/>
            <p:cNvGrpSpPr/>
            <p:nvPr/>
          </p:nvGrpSpPr>
          <p:grpSpPr>
            <a:xfrm>
              <a:off x="3325571" y="2303690"/>
              <a:ext cx="240059" cy="442472"/>
              <a:chOff x="3216107" y="2288699"/>
              <a:chExt cx="224712" cy="414185"/>
            </a:xfrm>
          </p:grpSpPr>
          <p:sp>
            <p:nvSpPr>
              <p:cNvPr id="43" name="Rectangle 42"/>
              <p:cNvSpPr/>
              <p:nvPr/>
            </p:nvSpPr>
            <p:spPr>
              <a:xfrm>
                <a:off x="3216107" y="2288701"/>
                <a:ext cx="224712" cy="41418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44" name="TextBox 43"/>
              <p:cNvSpPr txBox="1"/>
              <p:nvPr/>
            </p:nvSpPr>
            <p:spPr>
              <a:xfrm rot="16200000">
                <a:off x="3129154" y="2397474"/>
                <a:ext cx="390410" cy="172860"/>
              </a:xfrm>
              <a:prstGeom prst="rect">
                <a:avLst/>
              </a:prstGeom>
              <a:noFill/>
            </p:spPr>
            <p:txBody>
              <a:bodyPr wrap="square" lIns="0" tIns="0" rIns="0" bIns="0" rtlCol="0">
                <a:spAutoFit/>
              </a:bodyPr>
              <a:lstStyle/>
              <a:p>
                <a:r>
                  <a:rPr lang="de-DE" sz="1200" dirty="0" smtClean="0">
                    <a:solidFill>
                      <a:srgbClr val="D9D9D9"/>
                    </a:solidFill>
                  </a:rPr>
                  <a:t>SDK</a:t>
                </a:r>
                <a:endParaRPr lang="en-US" sz="1200" dirty="0" err="1" smtClean="0">
                  <a:solidFill>
                    <a:srgbClr val="D9D9D9"/>
                  </a:solidFill>
                </a:endParaRPr>
              </a:p>
            </p:txBody>
          </p:sp>
        </p:grpSp>
      </p:grpSp>
      <p:sp>
        <p:nvSpPr>
          <p:cNvPr id="45" name="Rectangle 44"/>
          <p:cNvSpPr/>
          <p:nvPr/>
        </p:nvSpPr>
        <p:spPr>
          <a:xfrm>
            <a:off x="4848841" y="1603618"/>
            <a:ext cx="3289965" cy="738664"/>
          </a:xfrm>
          <a:prstGeom prst="rect">
            <a:avLst/>
          </a:prstGeom>
        </p:spPr>
        <p:txBody>
          <a:bodyPr wrap="square">
            <a:spAutoFit/>
          </a:bodyPr>
          <a:lstStyle/>
          <a:p>
            <a:pPr marL="171450" lvl="0" indent="-171450">
              <a:buFont typeface="Arial" panose="020B0604020202020204" pitchFamily="34" charset="0"/>
              <a:buChar char="•"/>
            </a:pPr>
            <a:r>
              <a:rPr lang="en-US" sz="1050" dirty="0" smtClean="0">
                <a:solidFill>
                  <a:schemeClr val="tx2"/>
                </a:solidFill>
              </a:rPr>
              <a:t>Efficient embedded systems</a:t>
            </a:r>
          </a:p>
          <a:p>
            <a:pPr marL="171450" lvl="0" indent="-171450">
              <a:buFont typeface="Arial" panose="020B0604020202020204" pitchFamily="34" charset="0"/>
              <a:buChar char="•"/>
            </a:pPr>
            <a:r>
              <a:rPr lang="en-US" sz="1050" dirty="0" smtClean="0">
                <a:solidFill>
                  <a:schemeClr val="tx2"/>
                </a:solidFill>
              </a:rPr>
              <a:t>Best leverage of system resources</a:t>
            </a:r>
          </a:p>
          <a:p>
            <a:pPr marL="171450" lvl="0" indent="-171450">
              <a:buFont typeface="Arial" panose="020B0604020202020204" pitchFamily="34" charset="0"/>
              <a:buChar char="•"/>
            </a:pPr>
            <a:r>
              <a:rPr lang="en-US" sz="1050" dirty="0" smtClean="0">
                <a:solidFill>
                  <a:schemeClr val="tx2"/>
                </a:solidFill>
              </a:rPr>
              <a:t>Highly </a:t>
            </a:r>
            <a:r>
              <a:rPr lang="en-US" sz="1050" smtClean="0">
                <a:solidFill>
                  <a:schemeClr val="tx2"/>
                </a:solidFill>
              </a:rPr>
              <a:t>integrated applications</a:t>
            </a:r>
            <a:endParaRPr lang="en-US" sz="1050" dirty="0" smtClean="0">
              <a:solidFill>
                <a:schemeClr val="tx2"/>
              </a:solidFill>
            </a:endParaRPr>
          </a:p>
          <a:p>
            <a:pPr marL="171450" lvl="0" indent="-171450">
              <a:buFont typeface="Arial" panose="020B0604020202020204" pitchFamily="34" charset="0"/>
              <a:buChar char="•"/>
            </a:pPr>
            <a:r>
              <a:rPr lang="en-US" sz="1050" dirty="0" smtClean="0">
                <a:solidFill>
                  <a:schemeClr val="tx2"/>
                </a:solidFill>
              </a:rPr>
              <a:t>Tying in sensors and other peripherals</a:t>
            </a:r>
            <a:endParaRPr lang="en-US" sz="1050" dirty="0">
              <a:solidFill>
                <a:schemeClr val="tx2"/>
              </a:solidFill>
            </a:endParaRPr>
          </a:p>
        </p:txBody>
      </p:sp>
    </p:spTree>
    <p:extLst>
      <p:ext uri="{BB962C8B-B14F-4D97-AF65-F5344CB8AC3E}">
        <p14:creationId xmlns:p14="http://schemas.microsoft.com/office/powerpoint/2010/main" val="2279038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Stored Data 74"/>
          <p:cNvSpPr/>
          <p:nvPr/>
        </p:nvSpPr>
        <p:spPr>
          <a:xfrm rot="10800000" flipH="1">
            <a:off x="6641561" y="1107438"/>
            <a:ext cx="1030443" cy="337312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8620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371 w 9704"/>
              <a:gd name="connsiteY0" fmla="*/ 0 h 10000"/>
              <a:gd name="connsiteX1" fmla="*/ 9704 w 9704"/>
              <a:gd name="connsiteY1" fmla="*/ 0 h 10000"/>
              <a:gd name="connsiteX2" fmla="*/ 8324 w 9704"/>
              <a:gd name="connsiteY2" fmla="*/ 5000 h 10000"/>
              <a:gd name="connsiteX3" fmla="*/ 9704 w 9704"/>
              <a:gd name="connsiteY3" fmla="*/ 10000 h 10000"/>
              <a:gd name="connsiteX4" fmla="*/ 1371 w 9704"/>
              <a:gd name="connsiteY4" fmla="*/ 10000 h 10000"/>
              <a:gd name="connsiteX5" fmla="*/ 0 w 9704"/>
              <a:gd name="connsiteY5" fmla="*/ 5008 h 10000"/>
              <a:gd name="connsiteX6" fmla="*/ 1371 w 9704"/>
              <a:gd name="connsiteY6" fmla="*/ 0 h 10000"/>
              <a:gd name="connsiteX0" fmla="*/ 1176 w 9763"/>
              <a:gd name="connsiteY0" fmla="*/ 0 h 10000"/>
              <a:gd name="connsiteX1" fmla="*/ 9763 w 9763"/>
              <a:gd name="connsiteY1" fmla="*/ 0 h 10000"/>
              <a:gd name="connsiteX2" fmla="*/ 8341 w 9763"/>
              <a:gd name="connsiteY2" fmla="*/ 5000 h 10000"/>
              <a:gd name="connsiteX3" fmla="*/ 9763 w 9763"/>
              <a:gd name="connsiteY3" fmla="*/ 10000 h 10000"/>
              <a:gd name="connsiteX4" fmla="*/ 1176 w 9763"/>
              <a:gd name="connsiteY4" fmla="*/ 10000 h 10000"/>
              <a:gd name="connsiteX5" fmla="*/ 0 w 9763"/>
              <a:gd name="connsiteY5" fmla="*/ 5000 h 10000"/>
              <a:gd name="connsiteX6" fmla="*/ 1176 w 9763"/>
              <a:gd name="connsiteY6" fmla="*/ 0 h 10000"/>
              <a:gd name="connsiteX0" fmla="*/ 1205 w 10000"/>
              <a:gd name="connsiteY0" fmla="*/ 0 h 10000"/>
              <a:gd name="connsiteX1" fmla="*/ 10000 w 10000"/>
              <a:gd name="connsiteY1" fmla="*/ 0 h 10000"/>
              <a:gd name="connsiteX2" fmla="*/ 8873 w 10000"/>
              <a:gd name="connsiteY2" fmla="*/ 5000 h 10000"/>
              <a:gd name="connsiteX3" fmla="*/ 10000 w 10000"/>
              <a:gd name="connsiteY3" fmla="*/ 10000 h 10000"/>
              <a:gd name="connsiteX4" fmla="*/ 1205 w 10000"/>
              <a:gd name="connsiteY4" fmla="*/ 10000 h 10000"/>
              <a:gd name="connsiteX5" fmla="*/ 0 w 10000"/>
              <a:gd name="connsiteY5" fmla="*/ 5000 h 10000"/>
              <a:gd name="connsiteX6" fmla="*/ 1205 w 10000"/>
              <a:gd name="connsiteY6" fmla="*/ 0 h 10000"/>
              <a:gd name="connsiteX0" fmla="*/ 1205 w 10000"/>
              <a:gd name="connsiteY0" fmla="*/ 0 h 10000"/>
              <a:gd name="connsiteX1" fmla="*/ 10000 w 10000"/>
              <a:gd name="connsiteY1" fmla="*/ 0 h 10000"/>
              <a:gd name="connsiteX2" fmla="*/ 9256 w 10000"/>
              <a:gd name="connsiteY2" fmla="*/ 4996 h 10000"/>
              <a:gd name="connsiteX3" fmla="*/ 10000 w 10000"/>
              <a:gd name="connsiteY3" fmla="*/ 10000 h 10000"/>
              <a:gd name="connsiteX4" fmla="*/ 1205 w 10000"/>
              <a:gd name="connsiteY4" fmla="*/ 10000 h 10000"/>
              <a:gd name="connsiteX5" fmla="*/ 0 w 10000"/>
              <a:gd name="connsiteY5" fmla="*/ 5000 h 10000"/>
              <a:gd name="connsiteX6" fmla="*/ 1205 w 10000"/>
              <a:gd name="connsiteY6" fmla="*/ 0 h 10000"/>
              <a:gd name="connsiteX0" fmla="*/ 823 w 9618"/>
              <a:gd name="connsiteY0" fmla="*/ 0 h 10000"/>
              <a:gd name="connsiteX1" fmla="*/ 9618 w 9618"/>
              <a:gd name="connsiteY1" fmla="*/ 0 h 10000"/>
              <a:gd name="connsiteX2" fmla="*/ 8874 w 9618"/>
              <a:gd name="connsiteY2" fmla="*/ 4996 h 10000"/>
              <a:gd name="connsiteX3" fmla="*/ 9618 w 9618"/>
              <a:gd name="connsiteY3" fmla="*/ 10000 h 10000"/>
              <a:gd name="connsiteX4" fmla="*/ 823 w 9618"/>
              <a:gd name="connsiteY4" fmla="*/ 10000 h 10000"/>
              <a:gd name="connsiteX5" fmla="*/ 10 w 9618"/>
              <a:gd name="connsiteY5" fmla="*/ 5000 h 10000"/>
              <a:gd name="connsiteX6" fmla="*/ 823 w 9618"/>
              <a:gd name="connsiteY6" fmla="*/ 0 h 10000"/>
              <a:gd name="connsiteX0" fmla="*/ 726 w 9870"/>
              <a:gd name="connsiteY0" fmla="*/ 0 h 10000"/>
              <a:gd name="connsiteX1" fmla="*/ 9870 w 9870"/>
              <a:gd name="connsiteY1" fmla="*/ 0 h 10000"/>
              <a:gd name="connsiteX2" fmla="*/ 9096 w 9870"/>
              <a:gd name="connsiteY2" fmla="*/ 4996 h 10000"/>
              <a:gd name="connsiteX3" fmla="*/ 9870 w 9870"/>
              <a:gd name="connsiteY3" fmla="*/ 10000 h 10000"/>
              <a:gd name="connsiteX4" fmla="*/ 726 w 9870"/>
              <a:gd name="connsiteY4" fmla="*/ 10000 h 10000"/>
              <a:gd name="connsiteX5" fmla="*/ 56 w 9870"/>
              <a:gd name="connsiteY5" fmla="*/ 5000 h 10000"/>
              <a:gd name="connsiteX6" fmla="*/ 726 w 9870"/>
              <a:gd name="connsiteY6" fmla="*/ 0 h 10000"/>
              <a:gd name="connsiteX0" fmla="*/ 736 w 10000"/>
              <a:gd name="connsiteY0" fmla="*/ 0 h 10000"/>
              <a:gd name="connsiteX1" fmla="*/ 10000 w 10000"/>
              <a:gd name="connsiteY1" fmla="*/ 0 h 10000"/>
              <a:gd name="connsiteX2" fmla="*/ 9385 w 10000"/>
              <a:gd name="connsiteY2" fmla="*/ 4996 h 10000"/>
              <a:gd name="connsiteX3" fmla="*/ 10000 w 10000"/>
              <a:gd name="connsiteY3" fmla="*/ 10000 h 10000"/>
              <a:gd name="connsiteX4" fmla="*/ 736 w 10000"/>
              <a:gd name="connsiteY4" fmla="*/ 10000 h 10000"/>
              <a:gd name="connsiteX5" fmla="*/ 57 w 10000"/>
              <a:gd name="connsiteY5" fmla="*/ 5000 h 10000"/>
              <a:gd name="connsiteX6" fmla="*/ 736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736" y="0"/>
                </a:moveTo>
                <a:lnTo>
                  <a:pt x="10000" y="0"/>
                </a:lnTo>
                <a:cubicBezTo>
                  <a:pt x="8976" y="0"/>
                  <a:pt x="9385" y="2235"/>
                  <a:pt x="9385" y="4996"/>
                </a:cubicBezTo>
                <a:cubicBezTo>
                  <a:pt x="9385" y="7757"/>
                  <a:pt x="8976" y="10000"/>
                  <a:pt x="10000" y="10000"/>
                </a:cubicBezTo>
                <a:lnTo>
                  <a:pt x="736" y="10000"/>
                </a:lnTo>
                <a:cubicBezTo>
                  <a:pt x="-289" y="10000"/>
                  <a:pt x="57" y="7761"/>
                  <a:pt x="57" y="5000"/>
                </a:cubicBezTo>
                <a:cubicBezTo>
                  <a:pt x="57" y="2239"/>
                  <a:pt x="-289" y="0"/>
                  <a:pt x="736" y="0"/>
                </a:cubicBezTo>
                <a:close/>
              </a:path>
            </a:pathLst>
          </a:custGeom>
          <a:gradFill>
            <a:gsLst>
              <a:gs pos="0">
                <a:schemeClr val="tx1">
                  <a:lumMod val="50000"/>
                  <a:lumOff val="50000"/>
                </a:schemeClr>
              </a:gs>
              <a:gs pos="52000">
                <a:schemeClr val="bg1">
                  <a:lumMod val="75000"/>
                </a:schemeClr>
              </a:gs>
              <a:gs pos="100000">
                <a:schemeClr val="bg1">
                  <a:lumMod val="50000"/>
                </a:schemeClr>
              </a:gs>
            </a:gsLst>
            <a:lin ang="5400000" scaled="0"/>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grpSp>
        <p:nvGrpSpPr>
          <p:cNvPr id="9" name="Group 8"/>
          <p:cNvGrpSpPr/>
          <p:nvPr/>
        </p:nvGrpSpPr>
        <p:grpSpPr>
          <a:xfrm>
            <a:off x="497586" y="1230855"/>
            <a:ext cx="7920000" cy="940031"/>
            <a:chOff x="1117601" y="1235187"/>
            <a:chExt cx="8696981" cy="1084079"/>
          </a:xfrm>
        </p:grpSpPr>
        <p:sp>
          <p:nvSpPr>
            <p:cNvPr id="38" name="Round Same Side Corner Rectangle 37"/>
            <p:cNvSpPr/>
            <p:nvPr/>
          </p:nvSpPr>
          <p:spPr>
            <a:xfrm rot="16200000">
              <a:off x="4924052" y="-2571264"/>
              <a:ext cx="1084079" cy="8696981"/>
            </a:xfrm>
            <a:prstGeom prst="round2SameRect">
              <a:avLst>
                <a:gd name="adj1" fmla="val 50000"/>
                <a:gd name="adj2" fmla="val 0"/>
              </a:avLst>
            </a:prstGeom>
            <a:solidFill>
              <a:schemeClr val="tx1">
                <a:lumMod val="10000"/>
                <a:lumOff val="90000"/>
                <a:alpha val="88000"/>
              </a:schemeClr>
            </a:solidFill>
            <a:ln w="19050" cap="flat" cmpd="sng" algn="ctr">
              <a:noFill/>
              <a:prstDash val="solid"/>
            </a:ln>
            <a:effectLst/>
          </p:spPr>
          <p:txBody>
            <a:bodyPr rtlCol="0" anchor="ctr"/>
            <a:lstStyle/>
            <a:p>
              <a:pPr algn="ctr" defTabSz="914333">
                <a:defRPr/>
              </a:pPr>
              <a:endParaRPr lang="en-US" sz="1013" kern="0">
                <a:solidFill>
                  <a:prstClr val="white"/>
                </a:solidFill>
                <a:latin typeface="Calibri" panose="020F0502020204030204"/>
              </a:endParaRPr>
            </a:p>
          </p:txBody>
        </p:sp>
        <p:sp>
          <p:nvSpPr>
            <p:cNvPr id="62" name="Oval 61"/>
            <p:cNvSpPr/>
            <p:nvPr/>
          </p:nvSpPr>
          <p:spPr>
            <a:xfrm>
              <a:off x="1207060" y="1321626"/>
              <a:ext cx="877540" cy="919825"/>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2"/>
                </a:solidFill>
              </a:endParaRPr>
            </a:p>
          </p:txBody>
        </p:sp>
        <p:pic>
          <p:nvPicPr>
            <p:cNvPr id="63" name="Picture 6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88470" y="1506649"/>
              <a:ext cx="549810" cy="549536"/>
            </a:xfrm>
            <a:prstGeom prst="rect">
              <a:avLst/>
            </a:prstGeom>
          </p:spPr>
        </p:pic>
      </p:grpSp>
      <p:grpSp>
        <p:nvGrpSpPr>
          <p:cNvPr id="5" name="Group 4"/>
          <p:cNvGrpSpPr/>
          <p:nvPr/>
        </p:nvGrpSpPr>
        <p:grpSpPr>
          <a:xfrm>
            <a:off x="497585" y="2321785"/>
            <a:ext cx="7920000" cy="940031"/>
            <a:chOff x="1117601" y="2355993"/>
            <a:chExt cx="9133642" cy="1084079"/>
          </a:xfrm>
        </p:grpSpPr>
        <p:sp>
          <p:nvSpPr>
            <p:cNvPr id="39" name="Round Same Side Corner Rectangle 38"/>
            <p:cNvSpPr/>
            <p:nvPr/>
          </p:nvSpPr>
          <p:spPr>
            <a:xfrm rot="16200000">
              <a:off x="5142382" y="-1668788"/>
              <a:ext cx="1084079" cy="9133642"/>
            </a:xfrm>
            <a:prstGeom prst="round2SameRect">
              <a:avLst>
                <a:gd name="adj1" fmla="val 50000"/>
                <a:gd name="adj2" fmla="val 0"/>
              </a:avLst>
            </a:prstGeom>
            <a:solidFill>
              <a:schemeClr val="tx1">
                <a:lumMod val="10000"/>
                <a:lumOff val="90000"/>
                <a:alpha val="88000"/>
              </a:schemeClr>
            </a:solidFill>
            <a:ln w="19050" cap="flat" cmpd="sng" algn="ctr">
              <a:noFill/>
              <a:prstDash val="solid"/>
            </a:ln>
            <a:effectLst/>
          </p:spPr>
          <p:txBody>
            <a:bodyPr rtlCol="0" anchor="ctr"/>
            <a:lstStyle/>
            <a:p>
              <a:pPr algn="ctr" defTabSz="914333">
                <a:defRPr/>
              </a:pPr>
              <a:endParaRPr lang="en-US" sz="1013" kern="0">
                <a:solidFill>
                  <a:prstClr val="white"/>
                </a:solidFill>
                <a:latin typeface="Calibri" panose="020F0502020204030204"/>
              </a:endParaRPr>
            </a:p>
          </p:txBody>
        </p:sp>
        <p:sp>
          <p:nvSpPr>
            <p:cNvPr id="51" name="Oval 50"/>
            <p:cNvSpPr/>
            <p:nvPr/>
          </p:nvSpPr>
          <p:spPr>
            <a:xfrm>
              <a:off x="1207060" y="2435855"/>
              <a:ext cx="919825" cy="919825"/>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2"/>
                </a:solidFill>
              </a:endParaRPr>
            </a:p>
          </p:txBody>
        </p:sp>
        <p:pic>
          <p:nvPicPr>
            <p:cNvPr id="80" name="Picture 79"/>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375159" y="2615914"/>
              <a:ext cx="544179" cy="542938"/>
            </a:xfrm>
            <a:prstGeom prst="rect">
              <a:avLst/>
            </a:prstGeom>
          </p:spPr>
        </p:pic>
      </p:grpSp>
      <p:grpSp>
        <p:nvGrpSpPr>
          <p:cNvPr id="4" name="Group 3"/>
          <p:cNvGrpSpPr/>
          <p:nvPr/>
        </p:nvGrpSpPr>
        <p:grpSpPr>
          <a:xfrm>
            <a:off x="497586" y="3420371"/>
            <a:ext cx="7920000" cy="940031"/>
            <a:chOff x="1117602" y="3476799"/>
            <a:chExt cx="9133642" cy="1084079"/>
          </a:xfrm>
        </p:grpSpPr>
        <p:sp>
          <p:nvSpPr>
            <p:cNvPr id="81" name="Round Same Side Corner Rectangle 80"/>
            <p:cNvSpPr/>
            <p:nvPr/>
          </p:nvSpPr>
          <p:spPr>
            <a:xfrm rot="16200000">
              <a:off x="5142383" y="-547982"/>
              <a:ext cx="1084079" cy="9133642"/>
            </a:xfrm>
            <a:prstGeom prst="round2SameRect">
              <a:avLst>
                <a:gd name="adj1" fmla="val 50000"/>
                <a:gd name="adj2" fmla="val 0"/>
              </a:avLst>
            </a:prstGeom>
            <a:solidFill>
              <a:schemeClr val="tx1">
                <a:lumMod val="10000"/>
                <a:lumOff val="90000"/>
                <a:alpha val="88000"/>
              </a:schemeClr>
            </a:solidFill>
            <a:ln w="19050" cap="flat" cmpd="sng" algn="ctr">
              <a:noFill/>
              <a:prstDash val="solid"/>
            </a:ln>
            <a:effectLst/>
          </p:spPr>
          <p:txBody>
            <a:bodyPr rtlCol="0" anchor="ctr"/>
            <a:lstStyle/>
            <a:p>
              <a:pPr algn="ctr" defTabSz="914333">
                <a:defRPr/>
              </a:pPr>
              <a:endParaRPr lang="en-US" sz="1013" kern="0">
                <a:solidFill>
                  <a:prstClr val="white"/>
                </a:solidFill>
                <a:latin typeface="Calibri" panose="020F0502020204030204"/>
              </a:endParaRPr>
            </a:p>
          </p:txBody>
        </p:sp>
        <p:sp>
          <p:nvSpPr>
            <p:cNvPr id="82" name="Oval 81"/>
            <p:cNvSpPr/>
            <p:nvPr/>
          </p:nvSpPr>
          <p:spPr>
            <a:xfrm>
              <a:off x="1207060" y="3558929"/>
              <a:ext cx="919825" cy="919825"/>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2"/>
                </a:solidFill>
              </a:endParaRPr>
            </a:p>
          </p:txBody>
        </p:sp>
        <p:pic>
          <p:nvPicPr>
            <p:cNvPr id="85" name="Picture 8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364713" y="3716510"/>
              <a:ext cx="606403" cy="604662"/>
            </a:xfrm>
            <a:prstGeom prst="rect">
              <a:avLst/>
            </a:prstGeom>
          </p:spPr>
        </p:pic>
      </p:grpSp>
      <p:sp>
        <p:nvSpPr>
          <p:cNvPr id="18" name="Flowchart: Stored Data 74"/>
          <p:cNvSpPr/>
          <p:nvPr/>
        </p:nvSpPr>
        <p:spPr>
          <a:xfrm rot="10800000">
            <a:off x="6736825" y="1107438"/>
            <a:ext cx="1446694" cy="337312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10000 w 10000"/>
              <a:gd name="connsiteY1" fmla="*/ 0 h 10000"/>
              <a:gd name="connsiteX2" fmla="*/ 8620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371 w 9704"/>
              <a:gd name="connsiteY0" fmla="*/ 0 h 10000"/>
              <a:gd name="connsiteX1" fmla="*/ 9704 w 9704"/>
              <a:gd name="connsiteY1" fmla="*/ 0 h 10000"/>
              <a:gd name="connsiteX2" fmla="*/ 8324 w 9704"/>
              <a:gd name="connsiteY2" fmla="*/ 5000 h 10000"/>
              <a:gd name="connsiteX3" fmla="*/ 9704 w 9704"/>
              <a:gd name="connsiteY3" fmla="*/ 10000 h 10000"/>
              <a:gd name="connsiteX4" fmla="*/ 1371 w 9704"/>
              <a:gd name="connsiteY4" fmla="*/ 10000 h 10000"/>
              <a:gd name="connsiteX5" fmla="*/ 0 w 9704"/>
              <a:gd name="connsiteY5" fmla="*/ 5008 h 10000"/>
              <a:gd name="connsiteX6" fmla="*/ 1371 w 9704"/>
              <a:gd name="connsiteY6" fmla="*/ 0 h 10000"/>
              <a:gd name="connsiteX0" fmla="*/ 1176 w 9763"/>
              <a:gd name="connsiteY0" fmla="*/ 0 h 10000"/>
              <a:gd name="connsiteX1" fmla="*/ 9763 w 9763"/>
              <a:gd name="connsiteY1" fmla="*/ 0 h 10000"/>
              <a:gd name="connsiteX2" fmla="*/ 8341 w 9763"/>
              <a:gd name="connsiteY2" fmla="*/ 5000 h 10000"/>
              <a:gd name="connsiteX3" fmla="*/ 9763 w 9763"/>
              <a:gd name="connsiteY3" fmla="*/ 10000 h 10000"/>
              <a:gd name="connsiteX4" fmla="*/ 1176 w 9763"/>
              <a:gd name="connsiteY4" fmla="*/ 10000 h 10000"/>
              <a:gd name="connsiteX5" fmla="*/ 0 w 9763"/>
              <a:gd name="connsiteY5" fmla="*/ 5000 h 10000"/>
              <a:gd name="connsiteX6" fmla="*/ 1176 w 9763"/>
              <a:gd name="connsiteY6" fmla="*/ 0 h 10000"/>
              <a:gd name="connsiteX0" fmla="*/ 1205 w 10000"/>
              <a:gd name="connsiteY0" fmla="*/ 0 h 10000"/>
              <a:gd name="connsiteX1" fmla="*/ 10000 w 10000"/>
              <a:gd name="connsiteY1" fmla="*/ 0 h 10000"/>
              <a:gd name="connsiteX2" fmla="*/ 8873 w 10000"/>
              <a:gd name="connsiteY2" fmla="*/ 5000 h 10000"/>
              <a:gd name="connsiteX3" fmla="*/ 10000 w 10000"/>
              <a:gd name="connsiteY3" fmla="*/ 10000 h 10000"/>
              <a:gd name="connsiteX4" fmla="*/ 1205 w 10000"/>
              <a:gd name="connsiteY4" fmla="*/ 10000 h 10000"/>
              <a:gd name="connsiteX5" fmla="*/ 0 w 10000"/>
              <a:gd name="connsiteY5" fmla="*/ 5000 h 10000"/>
              <a:gd name="connsiteX6" fmla="*/ 1205 w 10000"/>
              <a:gd name="connsiteY6" fmla="*/ 0 h 10000"/>
              <a:gd name="connsiteX0" fmla="*/ 1205 w 10000"/>
              <a:gd name="connsiteY0" fmla="*/ 0 h 10000"/>
              <a:gd name="connsiteX1" fmla="*/ 10000 w 10000"/>
              <a:gd name="connsiteY1" fmla="*/ 0 h 10000"/>
              <a:gd name="connsiteX2" fmla="*/ 9256 w 10000"/>
              <a:gd name="connsiteY2" fmla="*/ 4996 h 10000"/>
              <a:gd name="connsiteX3" fmla="*/ 10000 w 10000"/>
              <a:gd name="connsiteY3" fmla="*/ 10000 h 10000"/>
              <a:gd name="connsiteX4" fmla="*/ 1205 w 10000"/>
              <a:gd name="connsiteY4" fmla="*/ 10000 h 10000"/>
              <a:gd name="connsiteX5" fmla="*/ 0 w 10000"/>
              <a:gd name="connsiteY5" fmla="*/ 5000 h 10000"/>
              <a:gd name="connsiteX6" fmla="*/ 1205 w 10000"/>
              <a:gd name="connsiteY6" fmla="*/ 0 h 10000"/>
              <a:gd name="connsiteX0" fmla="*/ 823 w 9618"/>
              <a:gd name="connsiteY0" fmla="*/ 0 h 10000"/>
              <a:gd name="connsiteX1" fmla="*/ 9618 w 9618"/>
              <a:gd name="connsiteY1" fmla="*/ 0 h 10000"/>
              <a:gd name="connsiteX2" fmla="*/ 8874 w 9618"/>
              <a:gd name="connsiteY2" fmla="*/ 4996 h 10000"/>
              <a:gd name="connsiteX3" fmla="*/ 9618 w 9618"/>
              <a:gd name="connsiteY3" fmla="*/ 10000 h 10000"/>
              <a:gd name="connsiteX4" fmla="*/ 823 w 9618"/>
              <a:gd name="connsiteY4" fmla="*/ 10000 h 10000"/>
              <a:gd name="connsiteX5" fmla="*/ 10 w 9618"/>
              <a:gd name="connsiteY5" fmla="*/ 5000 h 10000"/>
              <a:gd name="connsiteX6" fmla="*/ 823 w 9618"/>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18" h="10000">
                <a:moveTo>
                  <a:pt x="823" y="0"/>
                </a:moveTo>
                <a:lnTo>
                  <a:pt x="9618" y="0"/>
                </a:lnTo>
                <a:cubicBezTo>
                  <a:pt x="8646" y="0"/>
                  <a:pt x="8874" y="2235"/>
                  <a:pt x="8874" y="4996"/>
                </a:cubicBezTo>
                <a:cubicBezTo>
                  <a:pt x="8874" y="7757"/>
                  <a:pt x="8646" y="10000"/>
                  <a:pt x="9618" y="10000"/>
                </a:cubicBezTo>
                <a:lnTo>
                  <a:pt x="823" y="10000"/>
                </a:lnTo>
                <a:cubicBezTo>
                  <a:pt x="-149" y="10000"/>
                  <a:pt x="10" y="7761"/>
                  <a:pt x="10" y="5000"/>
                </a:cubicBezTo>
                <a:cubicBezTo>
                  <a:pt x="10" y="2239"/>
                  <a:pt x="-149" y="0"/>
                  <a:pt x="823" y="0"/>
                </a:cubicBezTo>
                <a:close/>
              </a:path>
            </a:pathLst>
          </a:custGeom>
          <a:gradFill>
            <a:gsLst>
              <a:gs pos="0">
                <a:schemeClr val="bg1">
                  <a:lumMod val="85000"/>
                </a:schemeClr>
              </a:gs>
              <a:gs pos="52000">
                <a:schemeClr val="bg1"/>
              </a:gs>
              <a:gs pos="100000">
                <a:schemeClr val="tx1">
                  <a:lumMod val="10000"/>
                  <a:lumOff val="90000"/>
                </a:schemeClr>
              </a:gs>
            </a:gsLst>
            <a:lin ang="5400000" scaled="0"/>
          </a:gradFill>
          <a:ln>
            <a:solidFill>
              <a:schemeClr val="bg1"/>
            </a:solidFill>
          </a:ln>
          <a:effectLst>
            <a:outerShdw blurRad="88900" dist="38100" dir="10800000" algn="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19" name="TextBox 18"/>
          <p:cNvSpPr txBox="1"/>
          <p:nvPr/>
        </p:nvSpPr>
        <p:spPr>
          <a:xfrm>
            <a:off x="6904265" y="3046871"/>
            <a:ext cx="1210431" cy="369332"/>
          </a:xfrm>
          <a:prstGeom prst="rect">
            <a:avLst/>
          </a:prstGeom>
          <a:noFill/>
        </p:spPr>
        <p:txBody>
          <a:bodyPr wrap="square" rtlCol="0">
            <a:spAutoFit/>
          </a:bodyPr>
          <a:lstStyle/>
          <a:p>
            <a:pPr algn="ctr"/>
            <a:r>
              <a:rPr lang="de-DE" dirty="0" smtClean="0">
                <a:solidFill>
                  <a:schemeClr val="tx2"/>
                </a:solidFill>
              </a:rPr>
              <a:t>Security</a:t>
            </a:r>
            <a:endParaRPr lang="en-US" dirty="0" err="1" smtClean="0">
              <a:solidFill>
                <a:schemeClr val="tx2"/>
              </a:solidFill>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1314" y="2116133"/>
            <a:ext cx="736331" cy="825565"/>
          </a:xfrm>
          <a:prstGeom prst="rect">
            <a:avLst/>
          </a:prstGeom>
        </p:spPr>
      </p:pic>
      <p:sp>
        <p:nvSpPr>
          <p:cNvPr id="64" name="TextBox 63"/>
          <p:cNvSpPr txBox="1"/>
          <p:nvPr/>
        </p:nvSpPr>
        <p:spPr>
          <a:xfrm>
            <a:off x="1396657" y="2456273"/>
            <a:ext cx="4520231" cy="648000"/>
          </a:xfrm>
          <a:prstGeom prst="rect">
            <a:avLst/>
          </a:prstGeom>
          <a:noFill/>
        </p:spPr>
        <p:txBody>
          <a:bodyPr wrap="none" rtlCol="0" anchor="ctr" anchorCtr="0">
            <a:noAutofit/>
          </a:bodyPr>
          <a:lstStyle>
            <a:defPPr>
              <a:defRPr lang="fr-FR"/>
            </a:defPPr>
            <a:lvl1pPr>
              <a:defRPr sz="2300" kern="0">
                <a:solidFill>
                  <a:srgbClr val="242A75"/>
                </a:solidFill>
                <a:latin typeface="+mj-lt"/>
              </a:defRPr>
            </a:lvl1pPr>
          </a:lstStyle>
          <a:p>
            <a:pPr defTabSz="914333">
              <a:spcAft>
                <a:spcPts val="200"/>
              </a:spcAft>
            </a:pPr>
            <a:r>
              <a:rPr lang="en-US" sz="1800" dirty="0" err="1"/>
              <a:t>Cinterion</a:t>
            </a:r>
            <a:r>
              <a:rPr lang="en-US" sz="1800" dirty="0"/>
              <a:t> </a:t>
            </a:r>
            <a:r>
              <a:rPr lang="en-US" sz="1800" dirty="0" err="1"/>
              <a:t>IoT</a:t>
            </a:r>
            <a:r>
              <a:rPr lang="en-US" sz="1800" dirty="0"/>
              <a:t> </a:t>
            </a:r>
            <a:r>
              <a:rPr lang="en-US" sz="1800" dirty="0" smtClean="0"/>
              <a:t>SDK for Embedded Processing</a:t>
            </a:r>
            <a:endParaRPr lang="en-US" sz="1800" dirty="0"/>
          </a:p>
          <a:p>
            <a:pPr marL="90486" indent="-90486" defTabSz="914333">
              <a:spcAft>
                <a:spcPts val="200"/>
              </a:spcAft>
              <a:buClr>
                <a:srgbClr val="777777"/>
              </a:buClr>
              <a:buFont typeface="Arial" panose="020B0604020202020204" pitchFamily="34" charset="0"/>
              <a:buChar char="•"/>
            </a:pPr>
            <a:r>
              <a:rPr lang="en-US" sz="1400" dirty="0">
                <a:solidFill>
                  <a:srgbClr val="212121">
                    <a:lumMod val="90000"/>
                    <a:lumOff val="10000"/>
                  </a:srgbClr>
                </a:solidFill>
              </a:rPr>
              <a:t>Easy and flexible way to build a complete </a:t>
            </a:r>
            <a:r>
              <a:rPr lang="en-US" sz="1400" dirty="0" err="1">
                <a:solidFill>
                  <a:srgbClr val="212121">
                    <a:lumMod val="90000"/>
                    <a:lumOff val="10000"/>
                  </a:srgbClr>
                </a:solidFill>
              </a:rPr>
              <a:t>IoT</a:t>
            </a:r>
            <a:r>
              <a:rPr lang="en-US" sz="1400" dirty="0">
                <a:solidFill>
                  <a:srgbClr val="212121">
                    <a:lumMod val="90000"/>
                    <a:lumOff val="10000"/>
                  </a:srgbClr>
                </a:solidFill>
              </a:rPr>
              <a:t> </a:t>
            </a:r>
            <a:r>
              <a:rPr lang="en-US" sz="1400" dirty="0" smtClean="0">
                <a:solidFill>
                  <a:srgbClr val="212121">
                    <a:lumMod val="90000"/>
                    <a:lumOff val="10000"/>
                  </a:srgbClr>
                </a:solidFill>
              </a:rPr>
              <a:t>Application</a:t>
            </a:r>
            <a:endParaRPr lang="en-US" sz="1400" dirty="0">
              <a:solidFill>
                <a:srgbClr val="212121">
                  <a:lumMod val="90000"/>
                  <a:lumOff val="10000"/>
                </a:srgbClr>
              </a:solidFill>
            </a:endParaRPr>
          </a:p>
        </p:txBody>
      </p:sp>
      <p:sp>
        <p:nvSpPr>
          <p:cNvPr id="66" name="TextBox 65"/>
          <p:cNvSpPr txBox="1"/>
          <p:nvPr/>
        </p:nvSpPr>
        <p:spPr>
          <a:xfrm>
            <a:off x="1396657" y="1305808"/>
            <a:ext cx="4740608" cy="784650"/>
          </a:xfrm>
          <a:prstGeom prst="rect">
            <a:avLst/>
          </a:prstGeom>
          <a:noFill/>
        </p:spPr>
        <p:txBody>
          <a:bodyPr wrap="none" rtlCol="0" anchor="ctr" anchorCtr="0">
            <a:noAutofit/>
          </a:bodyPr>
          <a:lstStyle/>
          <a:p>
            <a:pPr defTabSz="914333">
              <a:spcAft>
                <a:spcPts val="200"/>
              </a:spcAft>
            </a:pPr>
            <a:r>
              <a:rPr lang="en-US" kern="0" dirty="0" err="1" smtClean="0">
                <a:solidFill>
                  <a:srgbClr val="242A75"/>
                </a:solidFill>
                <a:latin typeface="+mj-lt"/>
              </a:rPr>
              <a:t>Cinterion</a:t>
            </a:r>
            <a:r>
              <a:rPr lang="en-US" kern="0" dirty="0" smtClean="0">
                <a:solidFill>
                  <a:srgbClr val="242A75"/>
                </a:solidFill>
                <a:latin typeface="+mj-lt"/>
              </a:rPr>
              <a:t> </a:t>
            </a:r>
            <a:r>
              <a:rPr lang="en-US" kern="0" dirty="0" err="1" smtClean="0">
                <a:solidFill>
                  <a:srgbClr val="242A75"/>
                </a:solidFill>
                <a:latin typeface="+mj-lt"/>
              </a:rPr>
              <a:t>IoT</a:t>
            </a:r>
            <a:r>
              <a:rPr lang="en-US" kern="0" dirty="0" smtClean="0">
                <a:solidFill>
                  <a:srgbClr val="242A75"/>
                </a:solidFill>
                <a:latin typeface="+mj-lt"/>
              </a:rPr>
              <a:t> </a:t>
            </a:r>
            <a:r>
              <a:rPr lang="en-US" kern="0" dirty="0">
                <a:solidFill>
                  <a:srgbClr val="242A75"/>
                </a:solidFill>
                <a:latin typeface="+mj-lt"/>
              </a:rPr>
              <a:t>Embedded Processing</a:t>
            </a:r>
          </a:p>
          <a:p>
            <a:pPr marL="90486" indent="-90486" defTabSz="914333">
              <a:spcAft>
                <a:spcPts val="200"/>
              </a:spcAft>
              <a:buClr>
                <a:srgbClr val="777777"/>
              </a:buClr>
              <a:buFont typeface="Arial" panose="020B0604020202020204" pitchFamily="34" charset="0"/>
              <a:buChar char="•"/>
            </a:pPr>
            <a:r>
              <a:rPr lang="en-US" sz="1400" kern="0" dirty="0" smtClean="0">
                <a:solidFill>
                  <a:srgbClr val="212121">
                    <a:lumMod val="90000"/>
                    <a:lumOff val="10000"/>
                  </a:srgbClr>
                </a:solidFill>
                <a:latin typeface="+mj-lt"/>
              </a:rPr>
              <a:t>Leveraging </a:t>
            </a:r>
            <a:r>
              <a:rPr lang="en-US" sz="1400" kern="0" dirty="0">
                <a:solidFill>
                  <a:srgbClr val="212121">
                    <a:lumMod val="90000"/>
                    <a:lumOff val="10000"/>
                  </a:srgbClr>
                </a:solidFill>
                <a:latin typeface="+mj-lt"/>
              </a:rPr>
              <a:t>Thales </a:t>
            </a:r>
            <a:r>
              <a:rPr lang="en-US" sz="1400" kern="0" dirty="0" err="1">
                <a:solidFill>
                  <a:srgbClr val="212121">
                    <a:lumMod val="90000"/>
                    <a:lumOff val="10000"/>
                  </a:srgbClr>
                </a:solidFill>
                <a:latin typeface="+mj-lt"/>
              </a:rPr>
              <a:t>IoT</a:t>
            </a:r>
            <a:r>
              <a:rPr lang="en-US" sz="1400" kern="0" dirty="0">
                <a:solidFill>
                  <a:srgbClr val="212121">
                    <a:lumMod val="90000"/>
                    <a:lumOff val="10000"/>
                  </a:srgbClr>
                </a:solidFill>
                <a:latin typeface="+mj-lt"/>
              </a:rPr>
              <a:t> Module onboard resources </a:t>
            </a:r>
          </a:p>
        </p:txBody>
      </p:sp>
      <p:sp>
        <p:nvSpPr>
          <p:cNvPr id="83" name="TextBox 82"/>
          <p:cNvSpPr txBox="1"/>
          <p:nvPr/>
        </p:nvSpPr>
        <p:spPr>
          <a:xfrm>
            <a:off x="1396657" y="3560003"/>
            <a:ext cx="4520231" cy="648000"/>
          </a:xfrm>
          <a:prstGeom prst="rect">
            <a:avLst/>
          </a:prstGeom>
          <a:noFill/>
        </p:spPr>
        <p:txBody>
          <a:bodyPr wrap="none" rtlCol="0" anchor="ctr" anchorCtr="0">
            <a:noAutofit/>
          </a:bodyPr>
          <a:lstStyle>
            <a:defPPr>
              <a:defRPr lang="fr-FR"/>
            </a:defPPr>
            <a:lvl1pPr>
              <a:defRPr sz="2300" kern="0">
                <a:solidFill>
                  <a:srgbClr val="242A75"/>
                </a:solidFill>
                <a:latin typeface="+mj-lt"/>
              </a:defRPr>
            </a:lvl1pPr>
          </a:lstStyle>
          <a:p>
            <a:pPr defTabSz="914333">
              <a:spcAft>
                <a:spcPts val="200"/>
              </a:spcAft>
            </a:pPr>
            <a:r>
              <a:rPr lang="en-US" sz="1800" dirty="0" err="1"/>
              <a:t>Cinterion</a:t>
            </a:r>
            <a:r>
              <a:rPr lang="en-US" sz="1800" dirty="0"/>
              <a:t> </a:t>
            </a:r>
            <a:r>
              <a:rPr lang="en-US" sz="1800" dirty="0" err="1"/>
              <a:t>IoT</a:t>
            </a:r>
            <a:r>
              <a:rPr lang="en-US" sz="1800" dirty="0"/>
              <a:t> </a:t>
            </a:r>
            <a:r>
              <a:rPr lang="en-US" sz="1800" dirty="0" smtClean="0"/>
              <a:t>Suite</a:t>
            </a:r>
            <a:endParaRPr lang="en-US" sz="1800" dirty="0"/>
          </a:p>
          <a:p>
            <a:pPr marL="90486" indent="-90486" defTabSz="914333">
              <a:spcAft>
                <a:spcPts val="200"/>
              </a:spcAft>
              <a:buClr>
                <a:srgbClr val="777777"/>
              </a:buClr>
              <a:buFont typeface="Arial" panose="020B0604020202020204" pitchFamily="34" charset="0"/>
              <a:buChar char="•"/>
            </a:pPr>
            <a:r>
              <a:rPr lang="en-US" sz="1400" dirty="0" err="1" smtClean="0">
                <a:solidFill>
                  <a:srgbClr val="212121">
                    <a:lumMod val="90000"/>
                    <a:lumOff val="10000"/>
                  </a:srgbClr>
                </a:solidFill>
              </a:rPr>
              <a:t>IoT</a:t>
            </a:r>
            <a:r>
              <a:rPr lang="en-US" sz="1400" dirty="0" smtClean="0">
                <a:solidFill>
                  <a:srgbClr val="212121">
                    <a:lumMod val="90000"/>
                    <a:lumOff val="10000"/>
                  </a:srgbClr>
                </a:solidFill>
              </a:rPr>
              <a:t> Application </a:t>
            </a:r>
            <a:r>
              <a:rPr lang="en-US" sz="1400" smtClean="0">
                <a:solidFill>
                  <a:srgbClr val="212121">
                    <a:lumMod val="90000"/>
                    <a:lumOff val="10000"/>
                  </a:srgbClr>
                </a:solidFill>
              </a:rPr>
              <a:t>update over-the-air*</a:t>
            </a:r>
            <a:endParaRPr lang="en-US" sz="1400" dirty="0">
              <a:solidFill>
                <a:srgbClr val="212121">
                  <a:lumMod val="90000"/>
                  <a:lumOff val="10000"/>
                </a:srgbClr>
              </a:solidFill>
            </a:endParaRPr>
          </a:p>
        </p:txBody>
      </p:sp>
      <p:sp>
        <p:nvSpPr>
          <p:cNvPr id="10" name="Title 9"/>
          <p:cNvSpPr>
            <a:spLocks noGrp="1"/>
          </p:cNvSpPr>
          <p:nvPr>
            <p:ph type="title"/>
          </p:nvPr>
        </p:nvSpPr>
        <p:spPr/>
        <p:txBody>
          <a:bodyPr/>
          <a:lstStyle/>
          <a:p>
            <a:r>
              <a:rPr lang="en-US" dirty="0" smtClean="0"/>
              <a:t>Main Elements for Embedded Processing</a:t>
            </a:r>
            <a:endParaRPr lang="en-US" dirty="0"/>
          </a:p>
        </p:txBody>
      </p:sp>
      <p:sp>
        <p:nvSpPr>
          <p:cNvPr id="22" name="TextBox 21"/>
          <p:cNvSpPr txBox="1"/>
          <p:nvPr/>
        </p:nvSpPr>
        <p:spPr>
          <a:xfrm>
            <a:off x="868120" y="4289190"/>
            <a:ext cx="4520231" cy="648000"/>
          </a:xfrm>
          <a:prstGeom prst="rect">
            <a:avLst/>
          </a:prstGeom>
          <a:noFill/>
        </p:spPr>
        <p:txBody>
          <a:bodyPr wrap="none" rtlCol="0" anchor="ctr" anchorCtr="0">
            <a:noAutofit/>
          </a:bodyPr>
          <a:lstStyle>
            <a:defPPr>
              <a:defRPr lang="fr-FR"/>
            </a:defPPr>
            <a:lvl1pPr>
              <a:defRPr sz="2300" kern="0">
                <a:solidFill>
                  <a:srgbClr val="242A75"/>
                </a:solidFill>
                <a:latin typeface="+mj-lt"/>
              </a:defRPr>
            </a:lvl1pPr>
          </a:lstStyle>
          <a:p>
            <a:pPr defTabSz="914333">
              <a:spcAft>
                <a:spcPts val="200"/>
              </a:spcAft>
              <a:buClr>
                <a:srgbClr val="777777"/>
              </a:buClr>
            </a:pPr>
            <a:r>
              <a:rPr lang="en-US" sz="800" smtClean="0">
                <a:solidFill>
                  <a:srgbClr val="212121">
                    <a:lumMod val="90000"/>
                    <a:lumOff val="10000"/>
                  </a:srgbClr>
                </a:solidFill>
              </a:rPr>
              <a:t>* in future releases</a:t>
            </a:r>
            <a:endParaRPr lang="en-US" sz="800" dirty="0">
              <a:solidFill>
                <a:srgbClr val="212121">
                  <a:lumMod val="90000"/>
                  <a:lumOff val="10000"/>
                </a:srgbClr>
              </a:solidFill>
            </a:endParaRPr>
          </a:p>
        </p:txBody>
      </p:sp>
    </p:spTree>
    <p:extLst>
      <p:ext uri="{BB962C8B-B14F-4D97-AF65-F5344CB8AC3E}">
        <p14:creationId xmlns:p14="http://schemas.microsoft.com/office/powerpoint/2010/main" val="2942947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Advantages for Embedded Processing</a:t>
            </a:r>
            <a:endParaRPr lang="en-US" dirty="0"/>
          </a:p>
        </p:txBody>
      </p:sp>
      <p:sp>
        <p:nvSpPr>
          <p:cNvPr id="3" name="Espace réservé du contenu 2"/>
          <p:cNvSpPr txBox="1">
            <a:spLocks/>
          </p:cNvSpPr>
          <p:nvPr/>
        </p:nvSpPr>
        <p:spPr>
          <a:xfrm>
            <a:off x="240631" y="1615566"/>
            <a:ext cx="2818221" cy="2577895"/>
          </a:xfrm>
          <a:prstGeom prst="rect">
            <a:avLst/>
          </a:prstGeom>
          <a:solidFill>
            <a:schemeClr val="tx1">
              <a:lumMod val="10000"/>
              <a:lumOff val="90000"/>
            </a:schemeClr>
          </a:solidFill>
        </p:spPr>
        <p:txBody>
          <a:bodyPr>
            <a:noAutofit/>
          </a:bodyPr>
          <a:lstStyle>
            <a:lvl1pPr marL="180967" indent="-180967" algn="l" defTabSz="342884" rtl="0" eaLnBrk="1" latinLnBrk="0" hangingPunct="1">
              <a:lnSpc>
                <a:spcPct val="100000"/>
              </a:lnSpc>
              <a:spcBef>
                <a:spcPts val="450"/>
              </a:spcBef>
              <a:spcAft>
                <a:spcPts val="525"/>
              </a:spcAft>
              <a:buClr>
                <a:schemeClr val="bg2"/>
              </a:buClr>
              <a:buSzPct val="135000"/>
              <a:buFont typeface="Arial Black" panose="020B0A04020102020204" pitchFamily="34" charset="0"/>
              <a:buChar char="ι"/>
              <a:tabLst>
                <a:tab pos="739343" algn="l"/>
              </a:tabLst>
              <a:defRPr lang="en-GB" sz="1800" b="0" kern="1200" baseline="0" noProof="0" dirty="0" smtClean="0">
                <a:solidFill>
                  <a:schemeClr val="bg2"/>
                </a:solidFill>
                <a:latin typeface="+mn-lt"/>
                <a:ea typeface="+mn-ea"/>
                <a:cs typeface="+mn-cs"/>
              </a:defRPr>
            </a:lvl1pPr>
            <a:lvl2pPr marL="446066" indent="-177791" algn="l" defTabSz="342884" rtl="0" eaLnBrk="1" latinLnBrk="0" hangingPunct="1">
              <a:spcBef>
                <a:spcPts val="225"/>
              </a:spcBef>
              <a:spcAft>
                <a:spcPts val="450"/>
              </a:spcAft>
              <a:buClr>
                <a:schemeClr val="bg2"/>
              </a:buClr>
              <a:buSzPct val="80000"/>
              <a:buFontTx/>
              <a:buBlip>
                <a:blip r:embed="rId3"/>
              </a:buBlip>
              <a:tabLst/>
              <a:defRPr sz="1600" kern="1200">
                <a:solidFill>
                  <a:schemeClr val="tx1">
                    <a:lumMod val="75000"/>
                    <a:lumOff val="25000"/>
                  </a:schemeClr>
                </a:solidFill>
                <a:latin typeface="+mn-lt"/>
                <a:ea typeface="+mn-ea"/>
                <a:cs typeface="+mn-cs"/>
              </a:defRPr>
            </a:lvl2pPr>
            <a:lvl3pPr marL="670305" indent="-134538" algn="l" defTabSz="342884" rtl="0" eaLnBrk="1" latinLnBrk="0" hangingPunct="1">
              <a:spcBef>
                <a:spcPts val="375"/>
              </a:spcBef>
              <a:spcAft>
                <a:spcPts val="150"/>
              </a:spcAft>
              <a:buClr>
                <a:schemeClr val="bg2"/>
              </a:buClr>
              <a:buSzPct val="100000"/>
              <a:buFont typeface="Lucida Grande"/>
              <a:buChar char="-"/>
              <a:tabLst/>
              <a:defRPr sz="1400" kern="1200">
                <a:solidFill>
                  <a:schemeClr val="tx1">
                    <a:lumMod val="75000"/>
                    <a:lumOff val="25000"/>
                  </a:schemeClr>
                </a:solidFill>
                <a:latin typeface="+mn-lt"/>
                <a:ea typeface="+mn-ea"/>
                <a:cs typeface="+mn-cs"/>
              </a:defRPr>
            </a:lvl3pPr>
            <a:lvl4pPr marL="1200090" indent="-171442" algn="l" defTabSz="342884" rtl="0" eaLnBrk="1" latinLnBrk="0" hangingPunct="1">
              <a:spcBef>
                <a:spcPct val="20000"/>
              </a:spcBef>
              <a:buFont typeface="Arial"/>
              <a:buChar char="–"/>
              <a:defRPr sz="900" kern="1200">
                <a:solidFill>
                  <a:schemeClr val="tx1"/>
                </a:solidFill>
                <a:latin typeface="+mn-lt"/>
                <a:ea typeface="+mn-ea"/>
                <a:cs typeface="+mn-cs"/>
              </a:defRPr>
            </a:lvl4pPr>
            <a:lvl5pPr marL="1542974" indent="-171442" algn="l" defTabSz="342884" rtl="0" eaLnBrk="1" latinLnBrk="0" hangingPunct="1">
              <a:spcBef>
                <a:spcPct val="20000"/>
              </a:spcBef>
              <a:buFont typeface="Arial"/>
              <a:buChar char="»"/>
              <a:defRPr sz="900" kern="1200">
                <a:solidFill>
                  <a:schemeClr val="tx1"/>
                </a:solidFill>
                <a:latin typeface="+mn-lt"/>
                <a:ea typeface="+mn-ea"/>
                <a:cs typeface="+mn-cs"/>
              </a:defRPr>
            </a:lvl5pPr>
            <a:lvl6pPr marL="1885856" indent="-171442"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2" algn="l" defTabSz="342884" rtl="0" eaLnBrk="1" latinLnBrk="0" hangingPunct="1">
              <a:spcBef>
                <a:spcPct val="20000"/>
              </a:spcBef>
              <a:buFont typeface="Arial"/>
              <a:buChar char="•"/>
              <a:defRPr sz="1500" kern="1200">
                <a:solidFill>
                  <a:schemeClr val="tx1"/>
                </a:solidFill>
                <a:latin typeface="+mn-lt"/>
                <a:ea typeface="+mn-ea"/>
                <a:cs typeface="+mn-cs"/>
              </a:defRPr>
            </a:lvl9pPr>
          </a:lstStyle>
          <a:p>
            <a:pPr marL="88900" lvl="1" indent="-88900">
              <a:spcBef>
                <a:spcPts val="600"/>
              </a:spcBef>
              <a:spcAft>
                <a:spcPts val="300"/>
              </a:spcAft>
            </a:pPr>
            <a:r>
              <a:rPr lang="en-US" sz="1200" b="1" dirty="0">
                <a:solidFill>
                  <a:schemeClr val="tx2"/>
                </a:solidFill>
              </a:rPr>
              <a:t>Improve BOM costs</a:t>
            </a:r>
          </a:p>
          <a:p>
            <a:pPr marL="179388" lvl="2" indent="-90488"/>
            <a:r>
              <a:rPr lang="en-US" sz="1200" dirty="0"/>
              <a:t>Remove cost for processor and memory</a:t>
            </a:r>
          </a:p>
          <a:p>
            <a:pPr marL="179388" lvl="2" indent="-90488"/>
            <a:r>
              <a:rPr lang="en-US" sz="1200" dirty="0"/>
              <a:t>No software license costs for OS and development tools</a:t>
            </a:r>
          </a:p>
          <a:p>
            <a:pPr marL="88900" lvl="1" indent="-88900">
              <a:spcBef>
                <a:spcPts val="600"/>
              </a:spcBef>
              <a:spcAft>
                <a:spcPts val="300"/>
              </a:spcAft>
            </a:pPr>
            <a:r>
              <a:rPr lang="en-US" sz="1200" b="1" dirty="0" smtClean="0">
                <a:solidFill>
                  <a:schemeClr val="tx2"/>
                </a:solidFill>
              </a:rPr>
              <a:t>Process improvements</a:t>
            </a:r>
          </a:p>
          <a:p>
            <a:pPr marL="179388" lvl="2" indent="-90488"/>
            <a:r>
              <a:rPr lang="en-US" sz="1200" dirty="0"/>
              <a:t>Simplified supply chain with less components and supplier dependencies</a:t>
            </a:r>
          </a:p>
        </p:txBody>
      </p:sp>
      <p:sp>
        <p:nvSpPr>
          <p:cNvPr id="7" name="Espace réservé du contenu 2"/>
          <p:cNvSpPr txBox="1">
            <a:spLocks/>
          </p:cNvSpPr>
          <p:nvPr/>
        </p:nvSpPr>
        <p:spPr>
          <a:xfrm>
            <a:off x="3159879" y="1615566"/>
            <a:ext cx="2818221" cy="2577895"/>
          </a:xfrm>
          <a:prstGeom prst="rect">
            <a:avLst/>
          </a:prstGeom>
          <a:solidFill>
            <a:schemeClr val="tx1">
              <a:lumMod val="10000"/>
              <a:lumOff val="90000"/>
            </a:schemeClr>
          </a:solidFill>
        </p:spPr>
        <p:txBody>
          <a:bodyPr>
            <a:noAutofit/>
          </a:bodyPr>
          <a:lstStyle>
            <a:lvl1pPr marL="180967" indent="-180967" algn="l" defTabSz="342884" rtl="0" eaLnBrk="1" latinLnBrk="0" hangingPunct="1">
              <a:lnSpc>
                <a:spcPct val="100000"/>
              </a:lnSpc>
              <a:spcBef>
                <a:spcPts val="450"/>
              </a:spcBef>
              <a:spcAft>
                <a:spcPts val="525"/>
              </a:spcAft>
              <a:buClr>
                <a:schemeClr val="bg2"/>
              </a:buClr>
              <a:buSzPct val="135000"/>
              <a:buFont typeface="Arial Black" panose="020B0A04020102020204" pitchFamily="34" charset="0"/>
              <a:buChar char="ι"/>
              <a:tabLst>
                <a:tab pos="739343" algn="l"/>
              </a:tabLst>
              <a:defRPr lang="en-GB" sz="1800" b="0" kern="1200" baseline="0" noProof="0" dirty="0" smtClean="0">
                <a:solidFill>
                  <a:schemeClr val="bg2"/>
                </a:solidFill>
                <a:latin typeface="+mn-lt"/>
                <a:ea typeface="+mn-ea"/>
                <a:cs typeface="+mn-cs"/>
              </a:defRPr>
            </a:lvl1pPr>
            <a:lvl2pPr marL="446066" indent="-177791" algn="l" defTabSz="342884" rtl="0" eaLnBrk="1" latinLnBrk="0" hangingPunct="1">
              <a:spcBef>
                <a:spcPts val="225"/>
              </a:spcBef>
              <a:spcAft>
                <a:spcPts val="450"/>
              </a:spcAft>
              <a:buClr>
                <a:schemeClr val="bg2"/>
              </a:buClr>
              <a:buSzPct val="80000"/>
              <a:buFontTx/>
              <a:buBlip>
                <a:blip r:embed="rId3"/>
              </a:buBlip>
              <a:tabLst/>
              <a:defRPr sz="1600" kern="1200">
                <a:solidFill>
                  <a:schemeClr val="tx1">
                    <a:lumMod val="75000"/>
                    <a:lumOff val="25000"/>
                  </a:schemeClr>
                </a:solidFill>
                <a:latin typeface="+mn-lt"/>
                <a:ea typeface="+mn-ea"/>
                <a:cs typeface="+mn-cs"/>
              </a:defRPr>
            </a:lvl2pPr>
            <a:lvl3pPr marL="670305" indent="-134538" algn="l" defTabSz="342884" rtl="0" eaLnBrk="1" latinLnBrk="0" hangingPunct="1">
              <a:spcBef>
                <a:spcPts val="375"/>
              </a:spcBef>
              <a:spcAft>
                <a:spcPts val="150"/>
              </a:spcAft>
              <a:buClr>
                <a:schemeClr val="bg2"/>
              </a:buClr>
              <a:buSzPct val="100000"/>
              <a:buFont typeface="Lucida Grande"/>
              <a:buChar char="-"/>
              <a:tabLst/>
              <a:defRPr sz="1400" kern="1200">
                <a:solidFill>
                  <a:schemeClr val="tx1">
                    <a:lumMod val="75000"/>
                    <a:lumOff val="25000"/>
                  </a:schemeClr>
                </a:solidFill>
                <a:latin typeface="+mn-lt"/>
                <a:ea typeface="+mn-ea"/>
                <a:cs typeface="+mn-cs"/>
              </a:defRPr>
            </a:lvl3pPr>
            <a:lvl4pPr marL="1200090" indent="-171442" algn="l" defTabSz="342884" rtl="0" eaLnBrk="1" latinLnBrk="0" hangingPunct="1">
              <a:spcBef>
                <a:spcPct val="20000"/>
              </a:spcBef>
              <a:buFont typeface="Arial"/>
              <a:buChar char="–"/>
              <a:defRPr sz="900" kern="1200">
                <a:solidFill>
                  <a:schemeClr val="tx1"/>
                </a:solidFill>
                <a:latin typeface="+mn-lt"/>
                <a:ea typeface="+mn-ea"/>
                <a:cs typeface="+mn-cs"/>
              </a:defRPr>
            </a:lvl4pPr>
            <a:lvl5pPr marL="1542974" indent="-171442" algn="l" defTabSz="342884" rtl="0" eaLnBrk="1" latinLnBrk="0" hangingPunct="1">
              <a:spcBef>
                <a:spcPct val="20000"/>
              </a:spcBef>
              <a:buFont typeface="Arial"/>
              <a:buChar char="»"/>
              <a:defRPr sz="900" kern="1200">
                <a:solidFill>
                  <a:schemeClr val="tx1"/>
                </a:solidFill>
                <a:latin typeface="+mn-lt"/>
                <a:ea typeface="+mn-ea"/>
                <a:cs typeface="+mn-cs"/>
              </a:defRPr>
            </a:lvl5pPr>
            <a:lvl6pPr marL="1885856" indent="-171442"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2" algn="l" defTabSz="342884" rtl="0" eaLnBrk="1" latinLnBrk="0" hangingPunct="1">
              <a:spcBef>
                <a:spcPct val="20000"/>
              </a:spcBef>
              <a:buFont typeface="Arial"/>
              <a:buChar char="•"/>
              <a:defRPr sz="1500" kern="1200">
                <a:solidFill>
                  <a:schemeClr val="tx1"/>
                </a:solidFill>
                <a:latin typeface="+mn-lt"/>
                <a:ea typeface="+mn-ea"/>
                <a:cs typeface="+mn-cs"/>
              </a:defRPr>
            </a:lvl9pPr>
          </a:lstStyle>
          <a:p>
            <a:pPr marL="88900" lvl="1" indent="-88900">
              <a:spcBef>
                <a:spcPts val="600"/>
              </a:spcBef>
              <a:spcAft>
                <a:spcPts val="300"/>
              </a:spcAft>
            </a:pPr>
            <a:r>
              <a:rPr lang="en-US" sz="1200" b="1" dirty="0">
                <a:solidFill>
                  <a:schemeClr val="tx2"/>
                </a:solidFill>
              </a:rPr>
              <a:t>Build minimal space applications  </a:t>
            </a:r>
          </a:p>
          <a:p>
            <a:pPr marL="179388" lvl="2" indent="-90488"/>
            <a:r>
              <a:rPr lang="en-US" sz="1200" dirty="0" smtClean="0"/>
              <a:t>Remove Processor space</a:t>
            </a:r>
          </a:p>
          <a:p>
            <a:pPr marL="179388" lvl="2" indent="-90488"/>
            <a:r>
              <a:rPr lang="en-US" sz="1200" dirty="0" smtClean="0"/>
              <a:t>Remove Memory space</a:t>
            </a:r>
          </a:p>
          <a:p>
            <a:pPr marL="179388" lvl="2" indent="-90488"/>
            <a:r>
              <a:rPr lang="en-US" sz="1200" dirty="0" smtClean="0"/>
              <a:t>Simpler </a:t>
            </a:r>
            <a:r>
              <a:rPr lang="en-US" sz="1200" dirty="0"/>
              <a:t>power supply</a:t>
            </a:r>
          </a:p>
        </p:txBody>
      </p:sp>
      <p:sp>
        <p:nvSpPr>
          <p:cNvPr id="8" name="Espace réservé du contenu 2"/>
          <p:cNvSpPr txBox="1">
            <a:spLocks/>
          </p:cNvSpPr>
          <p:nvPr/>
        </p:nvSpPr>
        <p:spPr>
          <a:xfrm>
            <a:off x="6079127" y="1615566"/>
            <a:ext cx="2818221" cy="2577895"/>
          </a:xfrm>
          <a:prstGeom prst="rect">
            <a:avLst/>
          </a:prstGeom>
          <a:solidFill>
            <a:schemeClr val="tx1">
              <a:lumMod val="10000"/>
              <a:lumOff val="90000"/>
            </a:schemeClr>
          </a:solidFill>
        </p:spPr>
        <p:txBody>
          <a:bodyPr>
            <a:noAutofit/>
          </a:bodyPr>
          <a:lstStyle>
            <a:lvl1pPr marL="180967" indent="-180967" algn="l" defTabSz="342884" rtl="0" eaLnBrk="1" latinLnBrk="0" hangingPunct="1">
              <a:lnSpc>
                <a:spcPct val="100000"/>
              </a:lnSpc>
              <a:spcBef>
                <a:spcPts val="450"/>
              </a:spcBef>
              <a:spcAft>
                <a:spcPts val="525"/>
              </a:spcAft>
              <a:buClr>
                <a:schemeClr val="bg2"/>
              </a:buClr>
              <a:buSzPct val="135000"/>
              <a:buFont typeface="Arial Black" panose="020B0A04020102020204" pitchFamily="34" charset="0"/>
              <a:buChar char="ι"/>
              <a:tabLst>
                <a:tab pos="739343" algn="l"/>
              </a:tabLst>
              <a:defRPr lang="en-GB" sz="1800" b="0" kern="1200" baseline="0" noProof="0" dirty="0" smtClean="0">
                <a:solidFill>
                  <a:schemeClr val="bg2"/>
                </a:solidFill>
                <a:latin typeface="+mn-lt"/>
                <a:ea typeface="+mn-ea"/>
                <a:cs typeface="+mn-cs"/>
              </a:defRPr>
            </a:lvl1pPr>
            <a:lvl2pPr marL="446066" indent="-177791" algn="l" defTabSz="342884" rtl="0" eaLnBrk="1" latinLnBrk="0" hangingPunct="1">
              <a:spcBef>
                <a:spcPts val="225"/>
              </a:spcBef>
              <a:spcAft>
                <a:spcPts val="450"/>
              </a:spcAft>
              <a:buClr>
                <a:schemeClr val="bg2"/>
              </a:buClr>
              <a:buSzPct val="80000"/>
              <a:buFontTx/>
              <a:buBlip>
                <a:blip r:embed="rId3"/>
              </a:buBlip>
              <a:tabLst/>
              <a:defRPr sz="1600" kern="1200">
                <a:solidFill>
                  <a:schemeClr val="tx1">
                    <a:lumMod val="75000"/>
                    <a:lumOff val="25000"/>
                  </a:schemeClr>
                </a:solidFill>
                <a:latin typeface="+mn-lt"/>
                <a:ea typeface="+mn-ea"/>
                <a:cs typeface="+mn-cs"/>
              </a:defRPr>
            </a:lvl2pPr>
            <a:lvl3pPr marL="670305" indent="-134538" algn="l" defTabSz="342884" rtl="0" eaLnBrk="1" latinLnBrk="0" hangingPunct="1">
              <a:spcBef>
                <a:spcPts val="375"/>
              </a:spcBef>
              <a:spcAft>
                <a:spcPts val="150"/>
              </a:spcAft>
              <a:buClr>
                <a:schemeClr val="bg2"/>
              </a:buClr>
              <a:buSzPct val="100000"/>
              <a:buFont typeface="Lucida Grande"/>
              <a:buChar char="-"/>
              <a:tabLst/>
              <a:defRPr sz="1400" kern="1200">
                <a:solidFill>
                  <a:schemeClr val="tx1">
                    <a:lumMod val="75000"/>
                    <a:lumOff val="25000"/>
                  </a:schemeClr>
                </a:solidFill>
                <a:latin typeface="+mn-lt"/>
                <a:ea typeface="+mn-ea"/>
                <a:cs typeface="+mn-cs"/>
              </a:defRPr>
            </a:lvl3pPr>
            <a:lvl4pPr marL="1200090" indent="-171442" algn="l" defTabSz="342884" rtl="0" eaLnBrk="1" latinLnBrk="0" hangingPunct="1">
              <a:spcBef>
                <a:spcPct val="20000"/>
              </a:spcBef>
              <a:buFont typeface="Arial"/>
              <a:buChar char="–"/>
              <a:defRPr sz="900" kern="1200">
                <a:solidFill>
                  <a:schemeClr val="tx1"/>
                </a:solidFill>
                <a:latin typeface="+mn-lt"/>
                <a:ea typeface="+mn-ea"/>
                <a:cs typeface="+mn-cs"/>
              </a:defRPr>
            </a:lvl4pPr>
            <a:lvl5pPr marL="1542974" indent="-171442" algn="l" defTabSz="342884" rtl="0" eaLnBrk="1" latinLnBrk="0" hangingPunct="1">
              <a:spcBef>
                <a:spcPct val="20000"/>
              </a:spcBef>
              <a:buFont typeface="Arial"/>
              <a:buChar char="»"/>
              <a:defRPr sz="900" kern="1200">
                <a:solidFill>
                  <a:schemeClr val="tx1"/>
                </a:solidFill>
                <a:latin typeface="+mn-lt"/>
                <a:ea typeface="+mn-ea"/>
                <a:cs typeface="+mn-cs"/>
              </a:defRPr>
            </a:lvl5pPr>
            <a:lvl6pPr marL="1885856" indent="-171442" algn="l" defTabSz="342884"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4"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4" rtl="0" eaLnBrk="1" latinLnBrk="0" hangingPunct="1">
              <a:spcBef>
                <a:spcPct val="20000"/>
              </a:spcBef>
              <a:buFont typeface="Arial"/>
              <a:buChar char="•"/>
              <a:defRPr sz="1500" kern="1200">
                <a:solidFill>
                  <a:schemeClr val="tx1"/>
                </a:solidFill>
                <a:latin typeface="+mn-lt"/>
                <a:ea typeface="+mn-ea"/>
                <a:cs typeface="+mn-cs"/>
              </a:defRPr>
            </a:lvl8pPr>
            <a:lvl9pPr marL="2914505" indent="-171442" algn="l" defTabSz="342884" rtl="0" eaLnBrk="1" latinLnBrk="0" hangingPunct="1">
              <a:spcBef>
                <a:spcPct val="20000"/>
              </a:spcBef>
              <a:buFont typeface="Arial"/>
              <a:buChar char="•"/>
              <a:defRPr sz="1500" kern="1200">
                <a:solidFill>
                  <a:schemeClr val="tx1"/>
                </a:solidFill>
                <a:latin typeface="+mn-lt"/>
                <a:ea typeface="+mn-ea"/>
                <a:cs typeface="+mn-cs"/>
              </a:defRPr>
            </a:lvl9pPr>
          </a:lstStyle>
          <a:p>
            <a:pPr marL="88900" lvl="1" indent="-88900">
              <a:spcBef>
                <a:spcPts val="600"/>
              </a:spcBef>
              <a:spcAft>
                <a:spcPts val="300"/>
              </a:spcAft>
            </a:pPr>
            <a:r>
              <a:rPr lang="en-US" sz="1200" b="1" dirty="0">
                <a:solidFill>
                  <a:schemeClr val="tx2"/>
                </a:solidFill>
              </a:rPr>
              <a:t>Fast prototype and design</a:t>
            </a:r>
          </a:p>
          <a:p>
            <a:pPr marL="179388" lvl="2" indent="-90488"/>
            <a:r>
              <a:rPr lang="en-US" sz="1200" dirty="0" smtClean="0"/>
              <a:t>No extra hardware development for processing</a:t>
            </a:r>
          </a:p>
          <a:p>
            <a:pPr marL="179388" lvl="2" indent="-90488"/>
            <a:r>
              <a:rPr lang="en-US" sz="1200" dirty="0" smtClean="0"/>
              <a:t>Proven ready to go package</a:t>
            </a:r>
          </a:p>
          <a:p>
            <a:pPr marL="179388" lvl="2" indent="-90488"/>
            <a:r>
              <a:rPr lang="en-US" sz="1200" dirty="0" smtClean="0"/>
              <a:t>Leverage pre-integrated </a:t>
            </a:r>
            <a:r>
              <a:rPr lang="en-US" sz="1200" dirty="0" err="1" smtClean="0"/>
              <a:t>IoT</a:t>
            </a:r>
            <a:r>
              <a:rPr lang="en-US" sz="1200" dirty="0" smtClean="0"/>
              <a:t> building blocks </a:t>
            </a:r>
          </a:p>
          <a:p>
            <a:pPr marL="179388" lvl="2" indent="-90488"/>
            <a:r>
              <a:rPr lang="en-US" sz="1200" dirty="0" smtClean="0"/>
              <a:t>Maximize software reuse with industry standard software and tools</a:t>
            </a:r>
            <a:endParaRPr lang="en-US" sz="1200" dirty="0"/>
          </a:p>
        </p:txBody>
      </p:sp>
      <p:sp>
        <p:nvSpPr>
          <p:cNvPr id="9" name="Pentagon 8"/>
          <p:cNvSpPr/>
          <p:nvPr/>
        </p:nvSpPr>
        <p:spPr>
          <a:xfrm>
            <a:off x="240631" y="1012613"/>
            <a:ext cx="2905839" cy="510920"/>
          </a:xfrm>
          <a:prstGeom prst="homePlate">
            <a:avLst>
              <a:gd name="adj" fmla="val 20642"/>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hevron 9"/>
          <p:cNvSpPr/>
          <p:nvPr/>
        </p:nvSpPr>
        <p:spPr>
          <a:xfrm>
            <a:off x="3146470" y="1012613"/>
            <a:ext cx="2932657" cy="510920"/>
          </a:xfrm>
          <a:prstGeom prst="chevron">
            <a:avLst>
              <a:gd name="adj" fmla="val 22221"/>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Chevron 10"/>
          <p:cNvSpPr/>
          <p:nvPr/>
        </p:nvSpPr>
        <p:spPr>
          <a:xfrm>
            <a:off x="6079128" y="1012613"/>
            <a:ext cx="2905838" cy="510920"/>
          </a:xfrm>
          <a:prstGeom prst="chevron">
            <a:avLst>
              <a:gd name="adj" fmla="val 22221"/>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Rectangle 12"/>
          <p:cNvSpPr/>
          <p:nvPr/>
        </p:nvSpPr>
        <p:spPr>
          <a:xfrm>
            <a:off x="290473" y="1121680"/>
            <a:ext cx="2776722" cy="292388"/>
          </a:xfrm>
          <a:prstGeom prst="rect">
            <a:avLst/>
          </a:prstGeom>
        </p:spPr>
        <p:txBody>
          <a:bodyPr wrap="none">
            <a:spAutoFit/>
          </a:bodyPr>
          <a:lstStyle/>
          <a:p>
            <a:pPr lvl="0"/>
            <a:r>
              <a:rPr lang="en-US" sz="1300" b="1" dirty="0">
                <a:solidFill>
                  <a:schemeClr val="bg1"/>
                </a:solidFill>
              </a:rPr>
              <a:t>Reduce Total Cost of Ownership</a:t>
            </a:r>
          </a:p>
        </p:txBody>
      </p:sp>
      <p:sp>
        <p:nvSpPr>
          <p:cNvPr id="15" name="Rectangle 14"/>
          <p:cNvSpPr/>
          <p:nvPr/>
        </p:nvSpPr>
        <p:spPr>
          <a:xfrm>
            <a:off x="3245600" y="1121680"/>
            <a:ext cx="2247731" cy="292388"/>
          </a:xfrm>
          <a:prstGeom prst="rect">
            <a:avLst/>
          </a:prstGeom>
        </p:spPr>
        <p:txBody>
          <a:bodyPr wrap="none">
            <a:spAutoFit/>
          </a:bodyPr>
          <a:lstStyle/>
          <a:p>
            <a:pPr lvl="0"/>
            <a:r>
              <a:rPr lang="en-US" sz="1300" b="1" dirty="0">
                <a:solidFill>
                  <a:schemeClr val="bg1"/>
                </a:solidFill>
              </a:rPr>
              <a:t>Optimize the Application </a:t>
            </a:r>
          </a:p>
        </p:txBody>
      </p:sp>
      <p:sp>
        <p:nvSpPr>
          <p:cNvPr id="16" name="Rectangle 15"/>
          <p:cNvSpPr/>
          <p:nvPr/>
        </p:nvSpPr>
        <p:spPr>
          <a:xfrm>
            <a:off x="6169991" y="1121680"/>
            <a:ext cx="2095445" cy="292388"/>
          </a:xfrm>
          <a:prstGeom prst="rect">
            <a:avLst/>
          </a:prstGeom>
        </p:spPr>
        <p:txBody>
          <a:bodyPr wrap="none">
            <a:spAutoFit/>
          </a:bodyPr>
          <a:lstStyle/>
          <a:p>
            <a:pPr lvl="0"/>
            <a:r>
              <a:rPr lang="en-US" sz="1300" b="1" dirty="0">
                <a:solidFill>
                  <a:schemeClr val="bg1"/>
                </a:solidFill>
              </a:rPr>
              <a:t>Shorten Time-To-Market</a:t>
            </a:r>
          </a:p>
        </p:txBody>
      </p:sp>
    </p:spTree>
    <p:extLst>
      <p:ext uri="{BB962C8B-B14F-4D97-AF65-F5344CB8AC3E}">
        <p14:creationId xmlns:p14="http://schemas.microsoft.com/office/powerpoint/2010/main" val="171408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66765" y="1"/>
            <a:ext cx="8674683" cy="561836"/>
          </a:xfrm>
        </p:spPr>
        <p:txBody>
          <a:bodyPr/>
          <a:lstStyle/>
          <a:p>
            <a:r>
              <a:rPr lang="de-DE" dirty="0" smtClean="0"/>
              <a:t>Solution Technical </a:t>
            </a:r>
            <a:r>
              <a:rPr lang="de-DE" dirty="0" err="1" smtClean="0"/>
              <a:t>Overview</a:t>
            </a:r>
            <a:endParaRPr lang="en-US" dirty="0"/>
          </a:p>
        </p:txBody>
      </p:sp>
      <p:sp>
        <p:nvSpPr>
          <p:cNvPr id="5" name="Espace réservé du contenu 2"/>
          <p:cNvSpPr>
            <a:spLocks noGrp="1"/>
          </p:cNvSpPr>
          <p:nvPr>
            <p:ph idx="1"/>
          </p:nvPr>
        </p:nvSpPr>
        <p:spPr>
          <a:xfrm>
            <a:off x="179515" y="696542"/>
            <a:ext cx="5456042" cy="3934455"/>
          </a:xfrm>
        </p:spPr>
        <p:txBody>
          <a:bodyPr>
            <a:normAutofit fontScale="92500" lnSpcReduction="20000"/>
          </a:bodyPr>
          <a:lstStyle/>
          <a:p>
            <a:r>
              <a:rPr lang="en-US" dirty="0" smtClean="0"/>
              <a:t>Application Core</a:t>
            </a:r>
          </a:p>
          <a:p>
            <a:pPr lvl="1"/>
            <a:r>
              <a:rPr lang="en-US" dirty="0" smtClean="0"/>
              <a:t>Cortex A7 @ 800MHz, 1520 DMIPS</a:t>
            </a:r>
          </a:p>
          <a:p>
            <a:pPr lvl="1"/>
            <a:r>
              <a:rPr lang="en-US" dirty="0" smtClean="0"/>
              <a:t>The application core is running</a:t>
            </a:r>
          </a:p>
          <a:p>
            <a:pPr lvl="2"/>
            <a:r>
              <a:rPr lang="en-US" dirty="0" smtClean="0"/>
              <a:t>Thread-X Operating System</a:t>
            </a:r>
          </a:p>
          <a:p>
            <a:pPr lvl="2"/>
            <a:r>
              <a:rPr lang="en-US" dirty="0" smtClean="0"/>
              <a:t>Thales Service APIs: a set of </a:t>
            </a:r>
            <a:r>
              <a:rPr lang="en-US" dirty="0" err="1" smtClean="0"/>
              <a:t>IoT</a:t>
            </a:r>
            <a:r>
              <a:rPr lang="en-US" dirty="0" smtClean="0"/>
              <a:t> middleware libraries</a:t>
            </a:r>
          </a:p>
          <a:p>
            <a:pPr lvl="2"/>
            <a:r>
              <a:rPr lang="en-US" dirty="0" smtClean="0"/>
              <a:t>OEM app</a:t>
            </a:r>
          </a:p>
          <a:p>
            <a:pPr lvl="1"/>
            <a:endParaRPr lang="en-US" dirty="0" smtClean="0"/>
          </a:p>
          <a:p>
            <a:r>
              <a:rPr lang="de-DE" dirty="0" smtClean="0"/>
              <a:t>Typical OEM app Memory Profile (on EXS-TX)</a:t>
            </a:r>
            <a:endParaRPr lang="en-US" dirty="0" smtClean="0"/>
          </a:p>
          <a:p>
            <a:pPr lvl="1"/>
            <a:r>
              <a:rPr lang="de-DE" dirty="0" smtClean="0"/>
              <a:t>Code: 512 KB</a:t>
            </a:r>
          </a:p>
          <a:p>
            <a:pPr lvl="1"/>
            <a:r>
              <a:rPr lang="de-DE" dirty="0" smtClean="0"/>
              <a:t>Volatile Data: 256 KB</a:t>
            </a:r>
          </a:p>
          <a:p>
            <a:pPr lvl="1"/>
            <a:r>
              <a:rPr lang="de-DE" dirty="0" smtClean="0"/>
              <a:t>Non Volatile Data (File System): 512 KB</a:t>
            </a:r>
          </a:p>
          <a:p>
            <a:pPr lvl="1"/>
            <a:endParaRPr lang="de-DE" dirty="0"/>
          </a:p>
          <a:p>
            <a:r>
              <a:rPr lang="de-DE" dirty="0" smtClean="0"/>
              <a:t>OEM app has a direct access to hardware peripherals from application core</a:t>
            </a:r>
          </a:p>
        </p:txBody>
      </p:sp>
      <p:sp>
        <p:nvSpPr>
          <p:cNvPr id="7" name="TextBox 6"/>
          <p:cNvSpPr txBox="1"/>
          <p:nvPr/>
        </p:nvSpPr>
        <p:spPr>
          <a:xfrm>
            <a:off x="5823625" y="1263814"/>
            <a:ext cx="2750730" cy="2439181"/>
          </a:xfrm>
          <a:prstGeom prst="rect">
            <a:avLst/>
          </a:prstGeom>
          <a:solidFill>
            <a:srgbClr val="C3D600"/>
          </a:solidFill>
        </p:spPr>
        <p:txBody>
          <a:bodyPr wrap="square" rtlCol="0">
            <a:noAutofit/>
          </a:bodyPr>
          <a:lstStyle/>
          <a:p>
            <a:endParaRPr lang="en-US" sz="1400" dirty="0" err="1" smtClean="0"/>
          </a:p>
        </p:txBody>
      </p:sp>
      <p:sp>
        <p:nvSpPr>
          <p:cNvPr id="8" name="TextBox 7"/>
          <p:cNvSpPr txBox="1"/>
          <p:nvPr/>
        </p:nvSpPr>
        <p:spPr>
          <a:xfrm>
            <a:off x="5953912" y="1452176"/>
            <a:ext cx="605018" cy="144378"/>
          </a:xfrm>
          <a:prstGeom prst="rect">
            <a:avLst/>
          </a:prstGeom>
          <a:noFill/>
          <a:ln>
            <a:solidFill>
              <a:schemeClr val="tx1"/>
            </a:solidFill>
          </a:ln>
        </p:spPr>
        <p:txBody>
          <a:bodyPr wrap="square" rtlCol="0" anchor="ctr" anchorCtr="0">
            <a:noAutofit/>
          </a:bodyPr>
          <a:lstStyle/>
          <a:p>
            <a:pPr algn="ctr"/>
            <a:r>
              <a:rPr lang="de-DE" sz="700" dirty="0" smtClean="0"/>
              <a:t>UART</a:t>
            </a:r>
            <a:endParaRPr lang="en-US" sz="700" dirty="0" err="1" smtClean="0"/>
          </a:p>
        </p:txBody>
      </p:sp>
      <p:sp>
        <p:nvSpPr>
          <p:cNvPr id="12" name="TextBox 11"/>
          <p:cNvSpPr txBox="1"/>
          <p:nvPr/>
        </p:nvSpPr>
        <p:spPr>
          <a:xfrm>
            <a:off x="5953912" y="1617179"/>
            <a:ext cx="605018" cy="144378"/>
          </a:xfrm>
          <a:prstGeom prst="rect">
            <a:avLst/>
          </a:prstGeom>
          <a:noFill/>
          <a:ln>
            <a:solidFill>
              <a:schemeClr val="tx1"/>
            </a:solidFill>
          </a:ln>
        </p:spPr>
        <p:txBody>
          <a:bodyPr wrap="square" rtlCol="0" anchor="ctr" anchorCtr="0">
            <a:noAutofit/>
          </a:bodyPr>
          <a:lstStyle/>
          <a:p>
            <a:pPr algn="ctr"/>
            <a:r>
              <a:rPr lang="de-DE" sz="700" dirty="0" smtClean="0"/>
              <a:t>SPI</a:t>
            </a:r>
            <a:endParaRPr lang="en-US" sz="700" dirty="0" err="1" smtClean="0"/>
          </a:p>
        </p:txBody>
      </p:sp>
      <p:sp>
        <p:nvSpPr>
          <p:cNvPr id="13" name="TextBox 12"/>
          <p:cNvSpPr txBox="1"/>
          <p:nvPr/>
        </p:nvSpPr>
        <p:spPr>
          <a:xfrm>
            <a:off x="5953912" y="1790569"/>
            <a:ext cx="605018" cy="144378"/>
          </a:xfrm>
          <a:prstGeom prst="rect">
            <a:avLst/>
          </a:prstGeom>
          <a:noFill/>
          <a:ln>
            <a:solidFill>
              <a:schemeClr val="tx1"/>
            </a:solidFill>
          </a:ln>
        </p:spPr>
        <p:txBody>
          <a:bodyPr wrap="square" rtlCol="0" anchor="ctr" anchorCtr="0">
            <a:noAutofit/>
          </a:bodyPr>
          <a:lstStyle/>
          <a:p>
            <a:pPr algn="ctr"/>
            <a:r>
              <a:rPr lang="de-DE" sz="700" dirty="0" smtClean="0"/>
              <a:t>I2C</a:t>
            </a:r>
            <a:endParaRPr lang="en-US" sz="700" dirty="0" err="1" smtClean="0"/>
          </a:p>
        </p:txBody>
      </p:sp>
      <p:sp>
        <p:nvSpPr>
          <p:cNvPr id="15" name="TextBox 14"/>
          <p:cNvSpPr txBox="1"/>
          <p:nvPr/>
        </p:nvSpPr>
        <p:spPr>
          <a:xfrm>
            <a:off x="5953912" y="1963959"/>
            <a:ext cx="605018" cy="144378"/>
          </a:xfrm>
          <a:prstGeom prst="rect">
            <a:avLst/>
          </a:prstGeom>
          <a:noFill/>
          <a:ln>
            <a:solidFill>
              <a:schemeClr val="tx1"/>
            </a:solidFill>
          </a:ln>
        </p:spPr>
        <p:txBody>
          <a:bodyPr wrap="square" rtlCol="0" anchor="ctr" anchorCtr="0">
            <a:noAutofit/>
          </a:bodyPr>
          <a:lstStyle/>
          <a:p>
            <a:pPr algn="ctr"/>
            <a:r>
              <a:rPr lang="de-DE" sz="700" dirty="0" smtClean="0"/>
              <a:t>GPIO</a:t>
            </a:r>
            <a:endParaRPr lang="en-US" sz="700" dirty="0" err="1" smtClean="0"/>
          </a:p>
        </p:txBody>
      </p:sp>
      <p:sp>
        <p:nvSpPr>
          <p:cNvPr id="17" name="TextBox 16"/>
          <p:cNvSpPr txBox="1"/>
          <p:nvPr/>
        </p:nvSpPr>
        <p:spPr>
          <a:xfrm>
            <a:off x="7852607" y="1548117"/>
            <a:ext cx="605018" cy="144378"/>
          </a:xfrm>
          <a:prstGeom prst="rect">
            <a:avLst/>
          </a:prstGeom>
          <a:noFill/>
          <a:ln>
            <a:solidFill>
              <a:schemeClr val="tx1"/>
            </a:solidFill>
          </a:ln>
        </p:spPr>
        <p:txBody>
          <a:bodyPr wrap="square" rtlCol="0" anchor="ctr" anchorCtr="0">
            <a:noAutofit/>
          </a:bodyPr>
          <a:lstStyle/>
          <a:p>
            <a:pPr algn="ctr"/>
            <a:r>
              <a:rPr lang="de-DE" sz="700" dirty="0" smtClean="0"/>
              <a:t>EXT_IT</a:t>
            </a:r>
            <a:endParaRPr lang="en-US" sz="700" dirty="0" err="1" smtClean="0"/>
          </a:p>
        </p:txBody>
      </p:sp>
      <p:sp>
        <p:nvSpPr>
          <p:cNvPr id="18" name="TextBox 17"/>
          <p:cNvSpPr txBox="1"/>
          <p:nvPr/>
        </p:nvSpPr>
        <p:spPr>
          <a:xfrm>
            <a:off x="7852607" y="1718904"/>
            <a:ext cx="605018" cy="144378"/>
          </a:xfrm>
          <a:prstGeom prst="rect">
            <a:avLst/>
          </a:prstGeom>
          <a:noFill/>
          <a:ln>
            <a:solidFill>
              <a:schemeClr val="tx1"/>
            </a:solidFill>
          </a:ln>
        </p:spPr>
        <p:txBody>
          <a:bodyPr wrap="square" rtlCol="0" anchor="ctr" anchorCtr="0">
            <a:noAutofit/>
          </a:bodyPr>
          <a:lstStyle/>
          <a:p>
            <a:pPr algn="ctr"/>
            <a:r>
              <a:rPr lang="de-DE" sz="700" dirty="0" smtClean="0"/>
              <a:t>USB</a:t>
            </a:r>
            <a:endParaRPr lang="en-US" sz="700" dirty="0" err="1" smtClean="0"/>
          </a:p>
        </p:txBody>
      </p:sp>
      <p:sp>
        <p:nvSpPr>
          <p:cNvPr id="19" name="TextBox 18"/>
          <p:cNvSpPr txBox="1"/>
          <p:nvPr/>
        </p:nvSpPr>
        <p:spPr>
          <a:xfrm>
            <a:off x="7852607" y="1882008"/>
            <a:ext cx="605018" cy="144378"/>
          </a:xfrm>
          <a:prstGeom prst="rect">
            <a:avLst/>
          </a:prstGeom>
          <a:noFill/>
          <a:ln>
            <a:solidFill>
              <a:schemeClr val="tx1"/>
            </a:solidFill>
          </a:ln>
        </p:spPr>
        <p:txBody>
          <a:bodyPr wrap="square" rtlCol="0" anchor="ctr" anchorCtr="0">
            <a:noAutofit/>
          </a:bodyPr>
          <a:lstStyle/>
          <a:p>
            <a:pPr algn="ctr"/>
            <a:r>
              <a:rPr lang="de-DE" sz="700" dirty="0" smtClean="0"/>
              <a:t>ADC</a:t>
            </a:r>
            <a:endParaRPr lang="en-US" sz="700" dirty="0" err="1" smtClean="0"/>
          </a:p>
        </p:txBody>
      </p:sp>
      <p:sp>
        <p:nvSpPr>
          <p:cNvPr id="20" name="TextBox 19"/>
          <p:cNvSpPr txBox="1"/>
          <p:nvPr/>
        </p:nvSpPr>
        <p:spPr>
          <a:xfrm>
            <a:off x="6608200" y="1452176"/>
            <a:ext cx="1195137" cy="656161"/>
          </a:xfrm>
          <a:prstGeom prst="rect">
            <a:avLst/>
          </a:prstGeom>
          <a:noFill/>
          <a:ln>
            <a:solidFill>
              <a:schemeClr val="tx1"/>
            </a:solidFill>
          </a:ln>
        </p:spPr>
        <p:txBody>
          <a:bodyPr wrap="square" rtlCol="0" anchor="ctr" anchorCtr="0">
            <a:noAutofit/>
          </a:bodyPr>
          <a:lstStyle/>
          <a:p>
            <a:pPr algn="ctr"/>
            <a:r>
              <a:rPr lang="de-DE" sz="900" b="1" dirty="0" smtClean="0"/>
              <a:t>Application Core</a:t>
            </a:r>
          </a:p>
          <a:p>
            <a:pPr algn="ctr"/>
            <a:r>
              <a:rPr lang="de-DE" sz="900" b="1" dirty="0" smtClean="0"/>
              <a:t>Cortex A7</a:t>
            </a:r>
          </a:p>
          <a:p>
            <a:pPr algn="ctr"/>
            <a:r>
              <a:rPr lang="de-DE" sz="700" dirty="0" smtClean="0"/>
              <a:t>@800MHz</a:t>
            </a:r>
            <a:endParaRPr lang="en-US" sz="700" dirty="0" err="1" smtClean="0"/>
          </a:p>
        </p:txBody>
      </p:sp>
      <p:sp>
        <p:nvSpPr>
          <p:cNvPr id="21" name="TextBox 20"/>
          <p:cNvSpPr txBox="1"/>
          <p:nvPr/>
        </p:nvSpPr>
        <p:spPr>
          <a:xfrm>
            <a:off x="6608200" y="3029556"/>
            <a:ext cx="1195137" cy="497386"/>
          </a:xfrm>
          <a:prstGeom prst="rect">
            <a:avLst/>
          </a:prstGeom>
          <a:noFill/>
          <a:ln>
            <a:solidFill>
              <a:schemeClr val="tx1"/>
            </a:solidFill>
          </a:ln>
        </p:spPr>
        <p:txBody>
          <a:bodyPr wrap="square" rtlCol="0" anchor="ctr" anchorCtr="0">
            <a:noAutofit/>
          </a:bodyPr>
          <a:lstStyle/>
          <a:p>
            <a:pPr algn="ctr"/>
            <a:r>
              <a:rPr lang="de-DE" sz="700" dirty="0" smtClean="0"/>
              <a:t>Modem Core</a:t>
            </a:r>
          </a:p>
          <a:p>
            <a:pPr algn="ctr"/>
            <a:r>
              <a:rPr lang="de-DE" sz="700" dirty="0" smtClean="0"/>
              <a:t>QDSP6</a:t>
            </a:r>
          </a:p>
          <a:p>
            <a:pPr algn="ctr"/>
            <a:r>
              <a:rPr lang="de-DE" sz="700" dirty="0" smtClean="0"/>
              <a:t>@576MHz</a:t>
            </a:r>
            <a:endParaRPr lang="en-US" sz="700" dirty="0" err="1" smtClean="0"/>
          </a:p>
        </p:txBody>
      </p:sp>
      <p:sp>
        <p:nvSpPr>
          <p:cNvPr id="22" name="TextBox 21"/>
          <p:cNvSpPr txBox="1"/>
          <p:nvPr/>
        </p:nvSpPr>
        <p:spPr>
          <a:xfrm>
            <a:off x="5953910" y="3027746"/>
            <a:ext cx="605018" cy="144378"/>
          </a:xfrm>
          <a:prstGeom prst="rect">
            <a:avLst/>
          </a:prstGeom>
          <a:noFill/>
          <a:ln>
            <a:solidFill>
              <a:schemeClr val="tx1"/>
            </a:solidFill>
          </a:ln>
        </p:spPr>
        <p:txBody>
          <a:bodyPr wrap="square" rtlCol="0" anchor="ctr" anchorCtr="0">
            <a:noAutofit/>
          </a:bodyPr>
          <a:lstStyle/>
          <a:p>
            <a:pPr algn="ctr"/>
            <a:r>
              <a:rPr lang="de-DE" sz="700" dirty="0" smtClean="0"/>
              <a:t>SIM</a:t>
            </a:r>
            <a:endParaRPr lang="en-US" sz="700" dirty="0" err="1" smtClean="0"/>
          </a:p>
        </p:txBody>
      </p:sp>
      <p:sp>
        <p:nvSpPr>
          <p:cNvPr id="23" name="TextBox 22"/>
          <p:cNvSpPr txBox="1"/>
          <p:nvPr/>
        </p:nvSpPr>
        <p:spPr>
          <a:xfrm>
            <a:off x="5953910" y="3201151"/>
            <a:ext cx="605018" cy="144378"/>
          </a:xfrm>
          <a:prstGeom prst="rect">
            <a:avLst/>
          </a:prstGeom>
          <a:noFill/>
          <a:ln>
            <a:solidFill>
              <a:schemeClr val="tx1"/>
            </a:solidFill>
          </a:ln>
        </p:spPr>
        <p:txBody>
          <a:bodyPr wrap="square" rtlCol="0" anchor="ctr" anchorCtr="0">
            <a:noAutofit/>
          </a:bodyPr>
          <a:lstStyle/>
          <a:p>
            <a:pPr algn="ctr"/>
            <a:r>
              <a:rPr lang="de-DE" sz="700" dirty="0" smtClean="0"/>
              <a:t>RF</a:t>
            </a:r>
            <a:endParaRPr lang="en-US" sz="700" dirty="0" err="1" smtClean="0"/>
          </a:p>
        </p:txBody>
      </p:sp>
      <p:sp>
        <p:nvSpPr>
          <p:cNvPr id="25" name="TextBox 24"/>
          <p:cNvSpPr txBox="1"/>
          <p:nvPr/>
        </p:nvSpPr>
        <p:spPr>
          <a:xfrm>
            <a:off x="7852606" y="3030364"/>
            <a:ext cx="605018" cy="144378"/>
          </a:xfrm>
          <a:prstGeom prst="rect">
            <a:avLst/>
          </a:prstGeom>
          <a:noFill/>
          <a:ln>
            <a:solidFill>
              <a:schemeClr val="tx1"/>
            </a:solidFill>
          </a:ln>
        </p:spPr>
        <p:txBody>
          <a:bodyPr wrap="square" rtlCol="0" anchor="ctr" anchorCtr="0">
            <a:noAutofit/>
          </a:bodyPr>
          <a:lstStyle/>
          <a:p>
            <a:pPr algn="ctr"/>
            <a:r>
              <a:rPr lang="de-DE" sz="700" dirty="0" smtClean="0"/>
              <a:t>GNSS</a:t>
            </a:r>
            <a:endParaRPr lang="en-US" sz="700" dirty="0" err="1" smtClean="0"/>
          </a:p>
        </p:txBody>
      </p:sp>
      <p:sp>
        <p:nvSpPr>
          <p:cNvPr id="27" name="TextBox 26"/>
          <p:cNvSpPr txBox="1"/>
          <p:nvPr/>
        </p:nvSpPr>
        <p:spPr>
          <a:xfrm>
            <a:off x="6737767" y="2428006"/>
            <a:ext cx="468000" cy="220005"/>
          </a:xfrm>
          <a:prstGeom prst="rect">
            <a:avLst/>
          </a:prstGeom>
          <a:noFill/>
          <a:ln>
            <a:solidFill>
              <a:schemeClr val="tx1"/>
            </a:solidFill>
          </a:ln>
        </p:spPr>
        <p:txBody>
          <a:bodyPr wrap="square" rtlCol="0" anchor="ctr" anchorCtr="0">
            <a:noAutofit/>
          </a:bodyPr>
          <a:lstStyle/>
          <a:p>
            <a:pPr algn="ctr"/>
            <a:r>
              <a:rPr lang="de-DE" sz="700" dirty="0" smtClean="0"/>
              <a:t>FLASH</a:t>
            </a:r>
          </a:p>
          <a:p>
            <a:pPr algn="ctr"/>
            <a:r>
              <a:rPr lang="de-DE" sz="700" dirty="0"/>
              <a:t>64 </a:t>
            </a:r>
            <a:r>
              <a:rPr lang="de-DE" sz="700" dirty="0" smtClean="0"/>
              <a:t>MB</a:t>
            </a:r>
            <a:endParaRPr lang="en-US" sz="700" dirty="0" err="1" smtClean="0"/>
          </a:p>
        </p:txBody>
      </p:sp>
      <p:sp>
        <p:nvSpPr>
          <p:cNvPr id="28" name="TextBox 27"/>
          <p:cNvSpPr txBox="1"/>
          <p:nvPr/>
        </p:nvSpPr>
        <p:spPr>
          <a:xfrm>
            <a:off x="7205767" y="2428006"/>
            <a:ext cx="470462" cy="220005"/>
          </a:xfrm>
          <a:prstGeom prst="rect">
            <a:avLst/>
          </a:prstGeom>
          <a:noFill/>
          <a:ln>
            <a:solidFill>
              <a:schemeClr val="tx1"/>
            </a:solidFill>
          </a:ln>
        </p:spPr>
        <p:txBody>
          <a:bodyPr wrap="square" rtlCol="0" anchor="ctr" anchorCtr="0">
            <a:noAutofit/>
          </a:bodyPr>
          <a:lstStyle/>
          <a:p>
            <a:pPr algn="ctr"/>
            <a:r>
              <a:rPr lang="de-DE" sz="700" dirty="0" smtClean="0"/>
              <a:t>RAM</a:t>
            </a:r>
          </a:p>
          <a:p>
            <a:pPr algn="ctr"/>
            <a:r>
              <a:rPr lang="de-DE" sz="700" dirty="0" smtClean="0"/>
              <a:t> 32 MB</a:t>
            </a:r>
            <a:endParaRPr lang="en-US" sz="700" dirty="0" err="1" smtClean="0"/>
          </a:p>
        </p:txBody>
      </p:sp>
      <p:sp>
        <p:nvSpPr>
          <p:cNvPr id="29" name="TextBox 28"/>
          <p:cNvSpPr txBox="1"/>
          <p:nvPr/>
        </p:nvSpPr>
        <p:spPr>
          <a:xfrm>
            <a:off x="7852607" y="3201151"/>
            <a:ext cx="605018" cy="144378"/>
          </a:xfrm>
          <a:prstGeom prst="rect">
            <a:avLst/>
          </a:prstGeom>
          <a:noFill/>
          <a:ln>
            <a:solidFill>
              <a:schemeClr val="tx1"/>
            </a:solidFill>
          </a:ln>
        </p:spPr>
        <p:txBody>
          <a:bodyPr wrap="square" rtlCol="0" anchor="ctr" anchorCtr="0">
            <a:noAutofit/>
          </a:bodyPr>
          <a:lstStyle/>
          <a:p>
            <a:pPr algn="ctr"/>
            <a:r>
              <a:rPr lang="de-DE" sz="700" dirty="0" smtClean="0"/>
              <a:t>PCM/I2S</a:t>
            </a:r>
            <a:endParaRPr lang="en-US" sz="700" dirty="0" err="1" smtClean="0"/>
          </a:p>
        </p:txBody>
      </p:sp>
      <p:sp>
        <p:nvSpPr>
          <p:cNvPr id="30" name="TextBox 29"/>
          <p:cNvSpPr txBox="1"/>
          <p:nvPr/>
        </p:nvSpPr>
        <p:spPr>
          <a:xfrm>
            <a:off x="6737767" y="2646530"/>
            <a:ext cx="938462" cy="144378"/>
          </a:xfrm>
          <a:prstGeom prst="rect">
            <a:avLst/>
          </a:prstGeom>
          <a:noFill/>
          <a:ln>
            <a:noFill/>
          </a:ln>
        </p:spPr>
        <p:txBody>
          <a:bodyPr wrap="square" rtlCol="0" anchor="ctr" anchorCtr="0">
            <a:noAutofit/>
          </a:bodyPr>
          <a:lstStyle/>
          <a:p>
            <a:pPr algn="ctr"/>
            <a:r>
              <a:rPr lang="de-DE" sz="700" i="1" dirty="0"/>
              <a:t>s</a:t>
            </a:r>
            <a:r>
              <a:rPr lang="de-DE" sz="700" i="1" dirty="0" smtClean="0"/>
              <a:t>hared memories</a:t>
            </a:r>
            <a:endParaRPr lang="en-US" sz="700" i="1" dirty="0" err="1" smtClean="0"/>
          </a:p>
        </p:txBody>
      </p:sp>
    </p:spTree>
    <p:extLst>
      <p:ext uri="{BB962C8B-B14F-4D97-AF65-F5344CB8AC3E}">
        <p14:creationId xmlns:p14="http://schemas.microsoft.com/office/powerpoint/2010/main" val="3492471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p:cNvGrpSpPr/>
          <p:nvPr/>
        </p:nvGrpSpPr>
        <p:grpSpPr>
          <a:xfrm>
            <a:off x="3288736" y="1005885"/>
            <a:ext cx="2302317" cy="3321332"/>
            <a:chOff x="499865" y="989718"/>
            <a:chExt cx="2302317" cy="3321332"/>
          </a:xfrm>
        </p:grpSpPr>
        <p:sp>
          <p:nvSpPr>
            <p:cNvPr id="70" name="TextBox 69"/>
            <p:cNvSpPr txBox="1"/>
            <p:nvPr/>
          </p:nvSpPr>
          <p:spPr>
            <a:xfrm>
              <a:off x="499865" y="989718"/>
              <a:ext cx="2302317" cy="3321332"/>
            </a:xfrm>
            <a:prstGeom prst="rect">
              <a:avLst/>
            </a:prstGeom>
            <a:noFill/>
            <a:ln>
              <a:solidFill>
                <a:schemeClr val="tx1"/>
              </a:solidFill>
            </a:ln>
          </p:spPr>
          <p:txBody>
            <a:bodyPr wrap="square" rtlCol="0">
              <a:noAutofit/>
            </a:bodyPr>
            <a:lstStyle/>
            <a:p>
              <a:pPr algn="ctr"/>
              <a:r>
                <a:rPr lang="en-US" sz="1400" dirty="0" smtClean="0"/>
                <a:t>Cooperative Mode</a:t>
              </a:r>
            </a:p>
          </p:txBody>
        </p:sp>
        <p:sp>
          <p:nvSpPr>
            <p:cNvPr id="71" name="TextBox 70"/>
            <p:cNvSpPr txBox="1"/>
            <p:nvPr/>
          </p:nvSpPr>
          <p:spPr>
            <a:xfrm>
              <a:off x="499865" y="3593973"/>
              <a:ext cx="2302317" cy="712227"/>
            </a:xfrm>
            <a:prstGeom prst="rect">
              <a:avLst/>
            </a:prstGeom>
            <a:noFill/>
          </p:spPr>
          <p:txBody>
            <a:bodyPr wrap="square" rtlCol="0" anchor="ctr" anchorCtr="0">
              <a:normAutofit fontScale="85000" lnSpcReduction="20000"/>
            </a:bodyPr>
            <a:lstStyle/>
            <a:p>
              <a:r>
                <a:rPr lang="en-US" sz="1400" dirty="0" smtClean="0"/>
                <a:t>A external MCU driving the module through AT commands is offloading code inside the module</a:t>
              </a:r>
            </a:p>
          </p:txBody>
        </p:sp>
      </p:grpSp>
      <p:sp>
        <p:nvSpPr>
          <p:cNvPr id="4" name="Titre 1"/>
          <p:cNvSpPr>
            <a:spLocks noGrp="1"/>
          </p:cNvSpPr>
          <p:nvPr>
            <p:ph type="title"/>
          </p:nvPr>
        </p:nvSpPr>
        <p:spPr>
          <a:xfrm>
            <a:off x="266765" y="1"/>
            <a:ext cx="8674683" cy="561836"/>
          </a:xfrm>
        </p:spPr>
        <p:txBody>
          <a:bodyPr/>
          <a:lstStyle/>
          <a:p>
            <a:r>
              <a:rPr lang="en-US" dirty="0" smtClean="0"/>
              <a:t>Supported Use Case</a:t>
            </a:r>
            <a:endParaRPr lang="en-US" dirty="0"/>
          </a:p>
        </p:txBody>
      </p:sp>
      <p:pic>
        <p:nvPicPr>
          <p:cNvPr id="9" name="Picture 2" descr="Résultat de recherche d'images pour &quot;uncheckbox red&quot;"/>
          <p:cNvPicPr>
            <a:picLocks noChangeAspect="1" noChangeArrowheads="1"/>
          </p:cNvPicPr>
          <p:nvPr/>
        </p:nvPicPr>
        <p:blipFill rotWithShape="1">
          <a:blip r:embed="rId2">
            <a:extLst>
              <a:ext uri="{28A0092B-C50C-407E-A947-70E740481C1C}">
                <a14:useLocalDpi xmlns:a14="http://schemas.microsoft.com/office/drawing/2010/main" val="0"/>
              </a:ext>
            </a:extLst>
          </a:blip>
          <a:srcRect l="7657" t="16487" r="6841" b="16090"/>
          <a:stretch/>
        </p:blipFill>
        <p:spPr bwMode="auto">
          <a:xfrm>
            <a:off x="5361136" y="733194"/>
            <a:ext cx="573593" cy="5854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236968" y="1960901"/>
            <a:ext cx="833083" cy="568093"/>
          </a:xfrm>
          <a:prstGeom prst="rect">
            <a:avLst/>
          </a:prstGeom>
        </p:spPr>
      </p:pic>
      <p:pic>
        <p:nvPicPr>
          <p:cNvPr id="12294" name="Picture 6" descr="Résultat de recherche d'images pour &quot;engrenage icon&quot;"/>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3659" t="42203" r="35998" b="17454"/>
          <a:stretch/>
        </p:blipFill>
        <p:spPr bwMode="auto">
          <a:xfrm>
            <a:off x="1701887" y="1635542"/>
            <a:ext cx="415698" cy="41569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a:stCxn id="10" idx="0"/>
            <a:endCxn id="12298" idx="3"/>
          </p:cNvCxnSpPr>
          <p:nvPr/>
        </p:nvCxnSpPr>
        <p:spPr>
          <a:xfrm flipH="1" flipV="1">
            <a:off x="1091403" y="2244562"/>
            <a:ext cx="278060" cy="385"/>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2300" idx="0"/>
            <a:endCxn id="10" idx="1"/>
          </p:cNvCxnSpPr>
          <p:nvPr/>
        </p:nvCxnSpPr>
        <p:spPr>
          <a:xfrm flipH="1" flipV="1">
            <a:off x="1653510" y="2661489"/>
            <a:ext cx="1531" cy="139119"/>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2296" idx="1"/>
            <a:endCxn id="10" idx="2"/>
          </p:cNvCxnSpPr>
          <p:nvPr/>
        </p:nvCxnSpPr>
        <p:spPr>
          <a:xfrm flipH="1">
            <a:off x="1937556" y="2244947"/>
            <a:ext cx="273459" cy="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2296" name="Picture 8" descr="Résultat de recherche d'images pour &quot;temp icon&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1015" y="2067213"/>
            <a:ext cx="355467" cy="355467"/>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Résultat de recherche d'images pour &quot;accelerometer sensor icon&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890" y="2044805"/>
            <a:ext cx="399513" cy="399513"/>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Résultat de recherche d'images pour &quot;humidity sensor icon&quot;"/>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460852" y="2800608"/>
            <a:ext cx="388378" cy="388378"/>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p:cNvGrpSpPr/>
          <p:nvPr/>
        </p:nvGrpSpPr>
        <p:grpSpPr>
          <a:xfrm>
            <a:off x="499865" y="989718"/>
            <a:ext cx="2302317" cy="3321332"/>
            <a:chOff x="499865" y="989718"/>
            <a:chExt cx="2302317" cy="3321332"/>
          </a:xfrm>
        </p:grpSpPr>
        <p:sp>
          <p:nvSpPr>
            <p:cNvPr id="8" name="TextBox 7"/>
            <p:cNvSpPr txBox="1"/>
            <p:nvPr/>
          </p:nvSpPr>
          <p:spPr>
            <a:xfrm>
              <a:off x="499865" y="989718"/>
              <a:ext cx="2302317" cy="3321332"/>
            </a:xfrm>
            <a:prstGeom prst="rect">
              <a:avLst/>
            </a:prstGeom>
            <a:noFill/>
            <a:ln>
              <a:solidFill>
                <a:schemeClr val="tx1"/>
              </a:solidFill>
            </a:ln>
          </p:spPr>
          <p:txBody>
            <a:bodyPr wrap="square" rtlCol="0">
              <a:noAutofit/>
            </a:bodyPr>
            <a:lstStyle/>
            <a:p>
              <a:pPr algn="ctr"/>
              <a:r>
                <a:rPr lang="en-US" sz="1400" dirty="0" smtClean="0"/>
                <a:t>Standalone Mode</a:t>
              </a:r>
            </a:p>
          </p:txBody>
        </p:sp>
        <p:sp>
          <p:nvSpPr>
            <p:cNvPr id="25" name="TextBox 24"/>
            <p:cNvSpPr txBox="1"/>
            <p:nvPr/>
          </p:nvSpPr>
          <p:spPr>
            <a:xfrm>
              <a:off x="499865" y="3610140"/>
              <a:ext cx="2302317" cy="696060"/>
            </a:xfrm>
            <a:prstGeom prst="rect">
              <a:avLst/>
            </a:prstGeom>
            <a:noFill/>
          </p:spPr>
          <p:txBody>
            <a:bodyPr wrap="square" rtlCol="0" anchor="ctr" anchorCtr="0">
              <a:normAutofit lnSpcReduction="10000"/>
            </a:bodyPr>
            <a:lstStyle/>
            <a:p>
              <a:r>
                <a:rPr lang="en-US" sz="1400" dirty="0" smtClean="0"/>
                <a:t>The complete OEM application is hosted inside the module</a:t>
              </a:r>
            </a:p>
          </p:txBody>
        </p:sp>
      </p:grpSp>
      <p:pic>
        <p:nvPicPr>
          <p:cNvPr id="31" name="Picture 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4581370" y="1994460"/>
            <a:ext cx="833083" cy="568093"/>
          </a:xfrm>
          <a:prstGeom prst="rect">
            <a:avLst/>
          </a:prstGeom>
        </p:spPr>
      </p:pic>
      <p:pic>
        <p:nvPicPr>
          <p:cNvPr id="32" name="Picture 6" descr="Résultat de recherche d'images pour &quot;engrenage icon&quot;"/>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3659" t="42203" r="35998" b="17454"/>
          <a:stretch/>
        </p:blipFill>
        <p:spPr bwMode="auto">
          <a:xfrm>
            <a:off x="5083861" y="1680767"/>
            <a:ext cx="415698" cy="41569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p:cNvCxnSpPr>
            <a:stCxn id="12302" idx="0"/>
            <a:endCxn id="37" idx="2"/>
          </p:cNvCxnSpPr>
          <p:nvPr/>
        </p:nvCxnSpPr>
        <p:spPr>
          <a:xfrm flipV="1">
            <a:off x="3779191" y="1761202"/>
            <a:ext cx="0" cy="114002"/>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38" idx="0"/>
            <a:endCxn id="12302" idx="2"/>
          </p:cNvCxnSpPr>
          <p:nvPr/>
        </p:nvCxnSpPr>
        <p:spPr>
          <a:xfrm flipH="1" flipV="1">
            <a:off x="3779191" y="2678115"/>
            <a:ext cx="145" cy="129114"/>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6" idx="0"/>
            <a:endCxn id="31" idx="1"/>
          </p:cNvCxnSpPr>
          <p:nvPr/>
        </p:nvCxnSpPr>
        <p:spPr>
          <a:xfrm flipV="1">
            <a:off x="4997911" y="2695048"/>
            <a:ext cx="1" cy="144321"/>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6" name="Picture 8" descr="Résultat de recherche d'images pour &quot;temp icon&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0177" y="2839369"/>
            <a:ext cx="355467" cy="35546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Résultat de recherche d'images pour &quot;accelerometer sensor icon&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033" y="1338887"/>
            <a:ext cx="422315" cy="4223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Résultat de recherche d'images pour &quot;humidity sensor icon&quot;"/>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3585147" y="2807229"/>
            <a:ext cx="388378" cy="388378"/>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Résultat de recherche d'images pour &quot;mcu icon&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7735" y="1875204"/>
            <a:ext cx="802911" cy="80291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Résultat de recherche d'images pour &quot;engrenage icon&quot;"/>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3659" t="42203" r="35998" b="17454"/>
          <a:stretch/>
        </p:blipFill>
        <p:spPr bwMode="auto">
          <a:xfrm>
            <a:off x="3879856" y="1731848"/>
            <a:ext cx="415698" cy="415698"/>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a:stCxn id="31" idx="0"/>
            <a:endCxn id="12302" idx="3"/>
          </p:cNvCxnSpPr>
          <p:nvPr/>
        </p:nvCxnSpPr>
        <p:spPr>
          <a:xfrm flipH="1" flipV="1">
            <a:off x="4180646" y="2276660"/>
            <a:ext cx="533219" cy="1846"/>
          </a:xfrm>
          <a:prstGeom prst="line">
            <a:avLst/>
          </a:prstGeom>
          <a:ln w="9525"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216591" y="2278506"/>
            <a:ext cx="471578" cy="181406"/>
          </a:xfrm>
          <a:prstGeom prst="rect">
            <a:avLst/>
          </a:prstGeom>
          <a:noFill/>
        </p:spPr>
        <p:txBody>
          <a:bodyPr wrap="square" rtlCol="0" anchor="ctr" anchorCtr="0">
            <a:normAutofit fontScale="40000" lnSpcReduction="20000"/>
          </a:bodyPr>
          <a:lstStyle/>
          <a:p>
            <a:pPr algn="ctr"/>
            <a:r>
              <a:rPr lang="en-US" sz="1400" dirty="0" smtClean="0">
                <a:solidFill>
                  <a:srgbClr val="000000"/>
                </a:solidFill>
              </a:rPr>
              <a:t>AT </a:t>
            </a:r>
            <a:r>
              <a:rPr lang="en-US" sz="1400" dirty="0" err="1" smtClean="0">
                <a:solidFill>
                  <a:srgbClr val="000000"/>
                </a:solidFill>
              </a:rPr>
              <a:t>cmd</a:t>
            </a:r>
            <a:endParaRPr lang="en-US" sz="1400" dirty="0" smtClean="0">
              <a:solidFill>
                <a:srgbClr val="000000"/>
              </a:solidFill>
            </a:endParaRPr>
          </a:p>
        </p:txBody>
      </p:sp>
      <p:pic>
        <p:nvPicPr>
          <p:cNvPr id="6" name="Picture 2" descr="Résultat de recherche d'images pour &quot;checkbox green&quot;"/>
          <p:cNvPicPr>
            <a:picLocks noChangeAspect="1" noChangeArrowheads="1"/>
          </p:cNvPicPr>
          <p:nvPr/>
        </p:nvPicPr>
        <p:blipFill rotWithShape="1">
          <a:blip r:embed="rId9">
            <a:extLst>
              <a:ext uri="{28A0092B-C50C-407E-A947-70E740481C1C}">
                <a14:useLocalDpi xmlns:a14="http://schemas.microsoft.com/office/drawing/2010/main" val="0"/>
              </a:ext>
            </a:extLst>
          </a:blip>
          <a:srcRect l="17550" t="17118" r="15653" b="19921"/>
          <a:stretch/>
        </p:blipFill>
        <p:spPr bwMode="auto">
          <a:xfrm>
            <a:off x="2563629" y="711287"/>
            <a:ext cx="576784" cy="58548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6993223" y="1834806"/>
            <a:ext cx="833083" cy="568093"/>
          </a:xfrm>
          <a:prstGeom prst="rect">
            <a:avLst/>
          </a:prstGeom>
        </p:spPr>
      </p:pic>
      <p:pic>
        <p:nvPicPr>
          <p:cNvPr id="85" name="Picture 6" descr="Résultat de recherche d'images pour &quot;engrenage icon&quot;"/>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3659" t="42203" r="35998" b="17454"/>
          <a:stretch/>
        </p:blipFill>
        <p:spPr bwMode="auto">
          <a:xfrm>
            <a:off x="7495714" y="1521113"/>
            <a:ext cx="415698" cy="415698"/>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Connector 85"/>
          <p:cNvCxnSpPr>
            <a:stCxn id="87" idx="0"/>
            <a:endCxn id="84" idx="1"/>
          </p:cNvCxnSpPr>
          <p:nvPr/>
        </p:nvCxnSpPr>
        <p:spPr>
          <a:xfrm flipV="1">
            <a:off x="7409764" y="2535394"/>
            <a:ext cx="1" cy="144321"/>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87" name="Picture 8" descr="Résultat de recherche d'images pour &quot;temp icon&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2030" y="2679715"/>
            <a:ext cx="355467" cy="355467"/>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Straight Connector 87"/>
          <p:cNvCxnSpPr>
            <a:stCxn id="84" idx="0"/>
          </p:cNvCxnSpPr>
          <p:nvPr/>
        </p:nvCxnSpPr>
        <p:spPr>
          <a:xfrm flipH="1" flipV="1">
            <a:off x="6592499" y="2117006"/>
            <a:ext cx="533219" cy="1846"/>
          </a:xfrm>
          <a:prstGeom prst="line">
            <a:avLst/>
          </a:prstGeom>
          <a:ln w="9525"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6628444" y="2118852"/>
            <a:ext cx="471578" cy="181406"/>
          </a:xfrm>
          <a:prstGeom prst="rect">
            <a:avLst/>
          </a:prstGeom>
          <a:noFill/>
        </p:spPr>
        <p:txBody>
          <a:bodyPr wrap="square" rtlCol="0" anchor="ctr" anchorCtr="0">
            <a:normAutofit fontScale="40000" lnSpcReduction="20000"/>
          </a:bodyPr>
          <a:lstStyle/>
          <a:p>
            <a:pPr algn="ctr"/>
            <a:r>
              <a:rPr lang="en-US" sz="1400" dirty="0" smtClean="0">
                <a:solidFill>
                  <a:srgbClr val="000000"/>
                </a:solidFill>
              </a:rPr>
              <a:t>AT </a:t>
            </a:r>
            <a:r>
              <a:rPr lang="en-US" sz="1400" dirty="0" err="1" smtClean="0">
                <a:solidFill>
                  <a:srgbClr val="000000"/>
                </a:solidFill>
              </a:rPr>
              <a:t>cmd</a:t>
            </a:r>
            <a:endParaRPr lang="en-US" sz="1400" dirty="0" smtClean="0">
              <a:solidFill>
                <a:srgbClr val="000000"/>
              </a:solidFill>
            </a:endParaRPr>
          </a:p>
        </p:txBody>
      </p:sp>
      <p:grpSp>
        <p:nvGrpSpPr>
          <p:cNvPr id="74" name="Group 73"/>
          <p:cNvGrpSpPr/>
          <p:nvPr/>
        </p:nvGrpSpPr>
        <p:grpSpPr>
          <a:xfrm>
            <a:off x="6125044" y="1000823"/>
            <a:ext cx="2302317" cy="3333386"/>
            <a:chOff x="6125044" y="1000823"/>
            <a:chExt cx="2302317" cy="3333386"/>
          </a:xfrm>
        </p:grpSpPr>
        <p:grpSp>
          <p:nvGrpSpPr>
            <p:cNvPr id="80" name="Group 79"/>
            <p:cNvGrpSpPr/>
            <p:nvPr/>
          </p:nvGrpSpPr>
          <p:grpSpPr>
            <a:xfrm>
              <a:off x="6125044" y="1000823"/>
              <a:ext cx="2302317" cy="3321332"/>
              <a:chOff x="499865" y="989718"/>
              <a:chExt cx="2302317" cy="3321332"/>
            </a:xfrm>
          </p:grpSpPr>
          <p:sp>
            <p:nvSpPr>
              <p:cNvPr id="81" name="TextBox 80"/>
              <p:cNvSpPr txBox="1"/>
              <p:nvPr/>
            </p:nvSpPr>
            <p:spPr>
              <a:xfrm>
                <a:off x="499865" y="989718"/>
                <a:ext cx="2302317" cy="3321332"/>
              </a:xfrm>
              <a:prstGeom prst="rect">
                <a:avLst/>
              </a:prstGeom>
              <a:noFill/>
              <a:ln>
                <a:solidFill>
                  <a:schemeClr val="tx1"/>
                </a:solidFill>
              </a:ln>
            </p:spPr>
            <p:txBody>
              <a:bodyPr wrap="square" rtlCol="0">
                <a:noAutofit/>
              </a:bodyPr>
              <a:lstStyle/>
              <a:p>
                <a:pPr algn="ctr"/>
                <a:r>
                  <a:rPr lang="en-US" sz="1400" dirty="0" smtClean="0"/>
                  <a:t>Custom Modem</a:t>
                </a:r>
              </a:p>
            </p:txBody>
          </p:sp>
          <p:sp>
            <p:nvSpPr>
              <p:cNvPr id="82" name="TextBox 81"/>
              <p:cNvSpPr txBox="1"/>
              <p:nvPr/>
            </p:nvSpPr>
            <p:spPr>
              <a:xfrm>
                <a:off x="499865" y="3593973"/>
                <a:ext cx="2302317" cy="712227"/>
              </a:xfrm>
              <a:prstGeom prst="rect">
                <a:avLst/>
              </a:prstGeom>
              <a:noFill/>
            </p:spPr>
            <p:txBody>
              <a:bodyPr wrap="square" rtlCol="0" anchor="ctr" anchorCtr="0">
                <a:normAutofit/>
              </a:bodyPr>
              <a:lstStyle/>
              <a:p>
                <a:endParaRPr lang="en-US" sz="1400" dirty="0" smtClean="0"/>
              </a:p>
            </p:txBody>
          </p:sp>
        </p:grpSp>
        <p:sp>
          <p:nvSpPr>
            <p:cNvPr id="90" name="TextBox 89"/>
            <p:cNvSpPr txBox="1"/>
            <p:nvPr/>
          </p:nvSpPr>
          <p:spPr>
            <a:xfrm>
              <a:off x="6125044" y="3621982"/>
              <a:ext cx="2302317" cy="712227"/>
            </a:xfrm>
            <a:prstGeom prst="rect">
              <a:avLst/>
            </a:prstGeom>
            <a:noFill/>
          </p:spPr>
          <p:txBody>
            <a:bodyPr wrap="square" rtlCol="0" anchor="ctr" anchorCtr="0">
              <a:normAutofit fontScale="85000" lnSpcReduction="20000"/>
            </a:bodyPr>
            <a:lstStyle/>
            <a:p>
              <a:r>
                <a:rPr lang="en-US" sz="1400" dirty="0" smtClean="0"/>
                <a:t>The OEM is extending the list of AT commands supported to resell a custom terminal (or module)</a:t>
              </a:r>
            </a:p>
          </p:txBody>
        </p:sp>
      </p:grpSp>
      <p:pic>
        <p:nvPicPr>
          <p:cNvPr id="83" name="Picture 2" descr="Résultat de recherche d'images pour &quot;uncheckbox red&quot;"/>
          <p:cNvPicPr>
            <a:picLocks noChangeAspect="1" noChangeArrowheads="1"/>
          </p:cNvPicPr>
          <p:nvPr/>
        </p:nvPicPr>
        <p:blipFill rotWithShape="1">
          <a:blip r:embed="rId2">
            <a:extLst>
              <a:ext uri="{28A0092B-C50C-407E-A947-70E740481C1C}">
                <a14:useLocalDpi xmlns:a14="http://schemas.microsoft.com/office/drawing/2010/main" val="0"/>
              </a:ext>
            </a:extLst>
          </a:blip>
          <a:srcRect l="7657" t="16487" r="6841" b="16090"/>
          <a:stretch/>
        </p:blipFill>
        <p:spPr bwMode="auto">
          <a:xfrm>
            <a:off x="8197444" y="728132"/>
            <a:ext cx="573593" cy="58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367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1389018" y="830094"/>
            <a:ext cx="6197325" cy="2896258"/>
          </a:xfrm>
          <a:prstGeom prst="rect">
            <a:avLst/>
          </a:prstGeom>
          <a:solidFill>
            <a:schemeClr val="bg1">
              <a:lumMod val="95000"/>
            </a:schemeClr>
          </a:solidFill>
          <a:ln>
            <a:solidFill>
              <a:srgbClr val="000000"/>
            </a:solidFill>
          </a:ln>
        </p:spPr>
        <p:txBody>
          <a:bodyPr wrap="square" lIns="36000" tIns="36000" rIns="36000" bIns="36000" rtlCol="0" anchor="t" anchorCtr="0">
            <a:noAutofit/>
          </a:bodyPr>
          <a:lstStyle/>
          <a:p>
            <a:pPr algn="r"/>
            <a:r>
              <a:rPr lang="de-DE" sz="800" dirty="0" smtClean="0">
                <a:solidFill>
                  <a:srgbClr val="000000"/>
                </a:solidFill>
              </a:rPr>
              <a:t>Application binary</a:t>
            </a:r>
            <a:endParaRPr lang="en-US" sz="800" dirty="0" err="1" smtClean="0">
              <a:solidFill>
                <a:srgbClr val="000000"/>
              </a:solidFill>
            </a:endParaRPr>
          </a:p>
        </p:txBody>
      </p:sp>
      <p:sp>
        <p:nvSpPr>
          <p:cNvPr id="4" name="Titre 1"/>
          <p:cNvSpPr>
            <a:spLocks noGrp="1"/>
          </p:cNvSpPr>
          <p:nvPr>
            <p:ph type="title"/>
          </p:nvPr>
        </p:nvSpPr>
        <p:spPr>
          <a:xfrm>
            <a:off x="266765" y="1"/>
            <a:ext cx="8674683" cy="561836"/>
          </a:xfrm>
        </p:spPr>
        <p:txBody>
          <a:bodyPr/>
          <a:lstStyle/>
          <a:p>
            <a:r>
              <a:rPr lang="de-DE" dirty="0" smtClean="0"/>
              <a:t>RunTime Architecture</a:t>
            </a:r>
            <a:endParaRPr lang="en-US" dirty="0"/>
          </a:p>
        </p:txBody>
      </p:sp>
      <p:sp>
        <p:nvSpPr>
          <p:cNvPr id="20" name="TextBox 19"/>
          <p:cNvSpPr txBox="1"/>
          <p:nvPr/>
        </p:nvSpPr>
        <p:spPr>
          <a:xfrm>
            <a:off x="1389018" y="3771256"/>
            <a:ext cx="6197325" cy="321872"/>
          </a:xfrm>
          <a:prstGeom prst="rect">
            <a:avLst/>
          </a:prstGeom>
          <a:solidFill>
            <a:srgbClr val="000000"/>
          </a:solidFill>
          <a:ln>
            <a:solidFill>
              <a:schemeClr val="tx1"/>
            </a:solidFill>
          </a:ln>
        </p:spPr>
        <p:txBody>
          <a:bodyPr wrap="square" lIns="36000" tIns="36000" rIns="36000" bIns="36000" rtlCol="0" anchor="ctr" anchorCtr="0">
            <a:noAutofit/>
          </a:bodyPr>
          <a:lstStyle/>
          <a:p>
            <a:pPr algn="ctr"/>
            <a:r>
              <a:rPr lang="de-DE" sz="900" dirty="0">
                <a:solidFill>
                  <a:schemeClr val="bg1"/>
                </a:solidFill>
              </a:rPr>
              <a:t>Cortex A7</a:t>
            </a:r>
          </a:p>
        </p:txBody>
      </p:sp>
      <p:sp>
        <p:nvSpPr>
          <p:cNvPr id="35" name="TextBox 34"/>
          <p:cNvSpPr txBox="1"/>
          <p:nvPr/>
        </p:nvSpPr>
        <p:spPr>
          <a:xfrm rot="16200000">
            <a:off x="5393973" y="3183000"/>
            <a:ext cx="764951" cy="216000"/>
          </a:xfrm>
          <a:prstGeom prst="rect">
            <a:avLst/>
          </a:prstGeom>
          <a:solidFill>
            <a:schemeClr val="bg2"/>
          </a:solidFill>
          <a:ln>
            <a:noFill/>
          </a:ln>
        </p:spPr>
        <p:txBody>
          <a:bodyPr wrap="square" lIns="36000" tIns="36000" rIns="36000" bIns="36000" rtlCol="0" anchor="ctr" anchorCtr="0">
            <a:noAutofit/>
          </a:bodyPr>
          <a:lstStyle/>
          <a:p>
            <a:pPr algn="ctr"/>
            <a:r>
              <a:rPr lang="de-DE" sz="900" dirty="0" smtClean="0">
                <a:solidFill>
                  <a:schemeClr val="bg1"/>
                </a:solidFill>
              </a:rPr>
              <a:t>ADC</a:t>
            </a:r>
            <a:endParaRPr lang="en-US" sz="900" dirty="0" err="1" smtClean="0">
              <a:solidFill>
                <a:schemeClr val="bg1"/>
              </a:solidFill>
            </a:endParaRPr>
          </a:p>
        </p:txBody>
      </p:sp>
      <p:sp>
        <p:nvSpPr>
          <p:cNvPr id="36" name="TextBox 35"/>
          <p:cNvSpPr txBox="1"/>
          <p:nvPr/>
        </p:nvSpPr>
        <p:spPr>
          <a:xfrm rot="16200000">
            <a:off x="5630523" y="3182999"/>
            <a:ext cx="764951" cy="216000"/>
          </a:xfrm>
          <a:prstGeom prst="rect">
            <a:avLst/>
          </a:prstGeom>
          <a:solidFill>
            <a:schemeClr val="bg2"/>
          </a:solidFill>
          <a:ln>
            <a:noFill/>
          </a:ln>
        </p:spPr>
        <p:txBody>
          <a:bodyPr wrap="square" lIns="36000" tIns="36000" rIns="36000" bIns="36000" rtlCol="0" anchor="ctr" anchorCtr="0">
            <a:noAutofit/>
          </a:bodyPr>
          <a:lstStyle/>
          <a:p>
            <a:pPr algn="ctr"/>
            <a:r>
              <a:rPr lang="de-DE" sz="900" dirty="0">
                <a:solidFill>
                  <a:schemeClr val="bg1"/>
                </a:solidFill>
              </a:rPr>
              <a:t>EXT_IT</a:t>
            </a:r>
            <a:endParaRPr lang="en-US" sz="900" dirty="0" err="1">
              <a:solidFill>
                <a:schemeClr val="bg1"/>
              </a:solidFill>
            </a:endParaRPr>
          </a:p>
        </p:txBody>
      </p:sp>
      <p:sp>
        <p:nvSpPr>
          <p:cNvPr id="37" name="TextBox 36"/>
          <p:cNvSpPr txBox="1"/>
          <p:nvPr/>
        </p:nvSpPr>
        <p:spPr>
          <a:xfrm rot="16200000">
            <a:off x="5865139" y="3183000"/>
            <a:ext cx="764951" cy="216000"/>
          </a:xfrm>
          <a:prstGeom prst="rect">
            <a:avLst/>
          </a:prstGeom>
          <a:solidFill>
            <a:schemeClr val="bg2"/>
          </a:solidFill>
          <a:ln>
            <a:noFill/>
          </a:ln>
        </p:spPr>
        <p:txBody>
          <a:bodyPr wrap="square" lIns="36000" tIns="36000" rIns="36000" bIns="36000" rtlCol="0" anchor="ctr" anchorCtr="0">
            <a:noAutofit/>
          </a:bodyPr>
          <a:lstStyle/>
          <a:p>
            <a:pPr algn="ctr"/>
            <a:r>
              <a:rPr lang="en-US" sz="900" dirty="0" smtClean="0">
                <a:solidFill>
                  <a:schemeClr val="bg1"/>
                </a:solidFill>
              </a:rPr>
              <a:t>GPIO</a:t>
            </a:r>
          </a:p>
        </p:txBody>
      </p:sp>
      <p:sp>
        <p:nvSpPr>
          <p:cNvPr id="38" name="TextBox 37"/>
          <p:cNvSpPr txBox="1"/>
          <p:nvPr/>
        </p:nvSpPr>
        <p:spPr>
          <a:xfrm rot="16200000">
            <a:off x="6101536" y="3182999"/>
            <a:ext cx="764951" cy="216000"/>
          </a:xfrm>
          <a:prstGeom prst="rect">
            <a:avLst/>
          </a:prstGeom>
          <a:solidFill>
            <a:schemeClr val="bg2"/>
          </a:solidFill>
          <a:ln>
            <a:noFill/>
          </a:ln>
        </p:spPr>
        <p:txBody>
          <a:bodyPr wrap="square" lIns="36000" tIns="36000" rIns="36000" bIns="36000" rtlCol="0" anchor="ctr" anchorCtr="0">
            <a:noAutofit/>
          </a:bodyPr>
          <a:lstStyle/>
          <a:p>
            <a:pPr algn="ctr"/>
            <a:r>
              <a:rPr lang="de-DE" sz="900" dirty="0">
                <a:solidFill>
                  <a:schemeClr val="bg1"/>
                </a:solidFill>
              </a:rPr>
              <a:t>I2C</a:t>
            </a:r>
            <a:endParaRPr lang="en-US" sz="900" dirty="0" err="1">
              <a:solidFill>
                <a:schemeClr val="bg1"/>
              </a:solidFill>
            </a:endParaRPr>
          </a:p>
        </p:txBody>
      </p:sp>
      <p:sp>
        <p:nvSpPr>
          <p:cNvPr id="39" name="TextBox 38"/>
          <p:cNvSpPr txBox="1"/>
          <p:nvPr/>
        </p:nvSpPr>
        <p:spPr>
          <a:xfrm rot="16200000">
            <a:off x="6336147" y="3182999"/>
            <a:ext cx="764951" cy="216000"/>
          </a:xfrm>
          <a:prstGeom prst="rect">
            <a:avLst/>
          </a:prstGeom>
          <a:solidFill>
            <a:schemeClr val="bg2"/>
          </a:solidFill>
          <a:ln>
            <a:noFill/>
          </a:ln>
        </p:spPr>
        <p:txBody>
          <a:bodyPr wrap="square" lIns="36000" tIns="36000" rIns="36000" bIns="36000" rtlCol="0" anchor="ctr" anchorCtr="0">
            <a:noAutofit/>
          </a:bodyPr>
          <a:lstStyle/>
          <a:p>
            <a:pPr algn="ctr"/>
            <a:r>
              <a:rPr lang="en-US" sz="900" dirty="0" smtClean="0">
                <a:solidFill>
                  <a:schemeClr val="bg1"/>
                </a:solidFill>
              </a:rPr>
              <a:t>SPI</a:t>
            </a:r>
          </a:p>
        </p:txBody>
      </p:sp>
      <p:sp>
        <p:nvSpPr>
          <p:cNvPr id="40" name="TextBox 39"/>
          <p:cNvSpPr txBox="1"/>
          <p:nvPr/>
        </p:nvSpPr>
        <p:spPr>
          <a:xfrm rot="16200000">
            <a:off x="6567578" y="3181092"/>
            <a:ext cx="764951" cy="216000"/>
          </a:xfrm>
          <a:prstGeom prst="rect">
            <a:avLst/>
          </a:prstGeom>
          <a:solidFill>
            <a:schemeClr val="bg2"/>
          </a:solidFill>
          <a:ln>
            <a:noFill/>
          </a:ln>
        </p:spPr>
        <p:txBody>
          <a:bodyPr wrap="square" lIns="36000" tIns="36000" rIns="36000" bIns="36000" rtlCol="0" anchor="ctr" anchorCtr="0">
            <a:noAutofit/>
          </a:bodyPr>
          <a:lstStyle/>
          <a:p>
            <a:pPr algn="ctr"/>
            <a:r>
              <a:rPr lang="de-DE" sz="900" dirty="0" smtClean="0">
                <a:solidFill>
                  <a:schemeClr val="bg1"/>
                </a:solidFill>
              </a:rPr>
              <a:t>UART</a:t>
            </a:r>
            <a:endParaRPr lang="en-US" sz="900" dirty="0" err="1" smtClean="0">
              <a:solidFill>
                <a:schemeClr val="bg1"/>
              </a:solidFill>
            </a:endParaRPr>
          </a:p>
        </p:txBody>
      </p:sp>
      <p:sp>
        <p:nvSpPr>
          <p:cNvPr id="42" name="TextBox 41"/>
          <p:cNvSpPr txBox="1"/>
          <p:nvPr/>
        </p:nvSpPr>
        <p:spPr>
          <a:xfrm rot="16200000">
            <a:off x="6804690" y="3181091"/>
            <a:ext cx="764951" cy="216000"/>
          </a:xfrm>
          <a:prstGeom prst="rect">
            <a:avLst/>
          </a:prstGeom>
          <a:solidFill>
            <a:schemeClr val="bg2"/>
          </a:solidFill>
          <a:ln>
            <a:noFill/>
          </a:ln>
        </p:spPr>
        <p:txBody>
          <a:bodyPr wrap="square" lIns="36000" tIns="36000" rIns="36000" bIns="36000" rtlCol="0" anchor="ctr" anchorCtr="0">
            <a:noAutofit/>
          </a:bodyPr>
          <a:lstStyle/>
          <a:p>
            <a:pPr algn="ctr"/>
            <a:r>
              <a:rPr lang="de-DE" sz="900" dirty="0" smtClean="0">
                <a:solidFill>
                  <a:schemeClr val="bg1"/>
                </a:solidFill>
              </a:rPr>
              <a:t>USB</a:t>
            </a:r>
            <a:endParaRPr lang="en-US" sz="900" dirty="0" err="1" smtClean="0">
              <a:solidFill>
                <a:schemeClr val="bg1"/>
              </a:solidFill>
            </a:endParaRPr>
          </a:p>
        </p:txBody>
      </p:sp>
      <p:sp>
        <p:nvSpPr>
          <p:cNvPr id="57" name="TextBox 56"/>
          <p:cNvSpPr txBox="1"/>
          <p:nvPr/>
        </p:nvSpPr>
        <p:spPr>
          <a:xfrm>
            <a:off x="2486505" y="2174251"/>
            <a:ext cx="720000" cy="504000"/>
          </a:xfrm>
          <a:prstGeom prst="rect">
            <a:avLst/>
          </a:prstGeom>
          <a:solidFill>
            <a:schemeClr val="bg2"/>
          </a:solidFill>
          <a:ln>
            <a:noFill/>
          </a:ln>
        </p:spPr>
        <p:txBody>
          <a:bodyPr wrap="square" lIns="36000" tIns="36000" rIns="36000" bIns="36000" rtlCol="0" anchor="ctr" anchorCtr="0">
            <a:noAutofit/>
          </a:bodyPr>
          <a:lstStyle/>
          <a:p>
            <a:pPr algn="ctr"/>
            <a:r>
              <a:rPr lang="de-DE" sz="900" dirty="0" smtClean="0">
                <a:solidFill>
                  <a:schemeClr val="bg1"/>
                </a:solidFill>
              </a:rPr>
              <a:t>Socket</a:t>
            </a:r>
          </a:p>
          <a:p>
            <a:pPr algn="ctr"/>
            <a:r>
              <a:rPr lang="de-DE" sz="500" dirty="0" smtClean="0">
                <a:solidFill>
                  <a:schemeClr val="bg1"/>
                </a:solidFill>
              </a:rPr>
              <a:t>(UDP, TCP, PING, IP v4, IP v6)</a:t>
            </a:r>
            <a:endParaRPr lang="de-DE" sz="700" dirty="0" smtClean="0">
              <a:solidFill>
                <a:schemeClr val="bg1"/>
              </a:solidFill>
            </a:endParaRPr>
          </a:p>
        </p:txBody>
      </p:sp>
      <p:sp>
        <p:nvSpPr>
          <p:cNvPr id="58" name="TextBox 57"/>
          <p:cNvSpPr txBox="1"/>
          <p:nvPr/>
        </p:nvSpPr>
        <p:spPr>
          <a:xfrm>
            <a:off x="3281075" y="2174250"/>
            <a:ext cx="720000" cy="504000"/>
          </a:xfrm>
          <a:prstGeom prst="rect">
            <a:avLst/>
          </a:prstGeom>
          <a:solidFill>
            <a:schemeClr val="bg2"/>
          </a:solidFill>
          <a:ln>
            <a:noFill/>
          </a:ln>
        </p:spPr>
        <p:txBody>
          <a:bodyPr wrap="square" lIns="36000" tIns="36000" rIns="36000" bIns="36000" rtlCol="0" anchor="ctr" anchorCtr="0">
            <a:noAutofit/>
          </a:bodyPr>
          <a:lstStyle/>
          <a:p>
            <a:pPr algn="ctr"/>
            <a:r>
              <a:rPr lang="de-DE" sz="900" dirty="0" smtClean="0">
                <a:solidFill>
                  <a:schemeClr val="bg1"/>
                </a:solidFill>
              </a:rPr>
              <a:t>Secure Socket</a:t>
            </a:r>
          </a:p>
          <a:p>
            <a:pPr algn="ctr"/>
            <a:r>
              <a:rPr lang="de-DE" sz="500" dirty="0" smtClean="0">
                <a:solidFill>
                  <a:schemeClr val="bg1"/>
                </a:solidFill>
              </a:rPr>
              <a:t>(TLS, DTLS)</a:t>
            </a:r>
            <a:endParaRPr lang="en-US" sz="700" dirty="0" err="1" smtClean="0">
              <a:solidFill>
                <a:schemeClr val="bg1"/>
              </a:solidFill>
            </a:endParaRPr>
          </a:p>
        </p:txBody>
      </p:sp>
      <p:sp>
        <p:nvSpPr>
          <p:cNvPr id="65" name="TextBox 64"/>
          <p:cNvSpPr txBox="1"/>
          <p:nvPr/>
        </p:nvSpPr>
        <p:spPr>
          <a:xfrm>
            <a:off x="4053336" y="2174250"/>
            <a:ext cx="720000" cy="504000"/>
          </a:xfrm>
          <a:prstGeom prst="rect">
            <a:avLst/>
          </a:prstGeom>
          <a:solidFill>
            <a:schemeClr val="bg2"/>
          </a:solidFill>
          <a:ln>
            <a:noFill/>
          </a:ln>
        </p:spPr>
        <p:txBody>
          <a:bodyPr wrap="square" lIns="36000" tIns="36000" rIns="36000" bIns="36000" rtlCol="0" anchor="ctr" anchorCtr="0">
            <a:noAutofit/>
          </a:bodyPr>
          <a:lstStyle/>
          <a:p>
            <a:pPr algn="ctr"/>
            <a:r>
              <a:rPr lang="de-DE" sz="900" dirty="0" smtClean="0">
                <a:solidFill>
                  <a:schemeClr val="bg1"/>
                </a:solidFill>
              </a:rPr>
              <a:t>File System</a:t>
            </a:r>
          </a:p>
        </p:txBody>
      </p:sp>
      <p:sp>
        <p:nvSpPr>
          <p:cNvPr id="66" name="TextBox 65"/>
          <p:cNvSpPr txBox="1"/>
          <p:nvPr/>
        </p:nvSpPr>
        <p:spPr>
          <a:xfrm>
            <a:off x="4866310" y="2169720"/>
            <a:ext cx="720000" cy="231359"/>
          </a:xfrm>
          <a:prstGeom prst="rect">
            <a:avLst/>
          </a:prstGeom>
          <a:solidFill>
            <a:schemeClr val="bg2"/>
          </a:solidFill>
          <a:ln>
            <a:noFill/>
          </a:ln>
        </p:spPr>
        <p:txBody>
          <a:bodyPr wrap="square" lIns="0" tIns="36000" rIns="0" bIns="36000" rtlCol="0" anchor="ctr" anchorCtr="0">
            <a:noAutofit/>
          </a:bodyPr>
          <a:lstStyle/>
          <a:p>
            <a:pPr algn="ctr"/>
            <a:r>
              <a:rPr lang="de-DE" sz="900" dirty="0" smtClean="0">
                <a:solidFill>
                  <a:schemeClr val="bg1"/>
                </a:solidFill>
              </a:rPr>
              <a:t>GNSS</a:t>
            </a:r>
          </a:p>
        </p:txBody>
      </p:sp>
      <p:sp>
        <p:nvSpPr>
          <p:cNvPr id="75" name="TextBox 74"/>
          <p:cNvSpPr txBox="1"/>
          <p:nvPr/>
        </p:nvSpPr>
        <p:spPr>
          <a:xfrm>
            <a:off x="4866310" y="2442385"/>
            <a:ext cx="720000" cy="230400"/>
          </a:xfrm>
          <a:prstGeom prst="rect">
            <a:avLst/>
          </a:prstGeom>
          <a:solidFill>
            <a:schemeClr val="bg2"/>
          </a:solidFill>
          <a:ln>
            <a:noFill/>
          </a:ln>
        </p:spPr>
        <p:txBody>
          <a:bodyPr wrap="square" lIns="0" tIns="36000" rIns="0" bIns="36000" rtlCol="0" anchor="ctr" anchorCtr="0">
            <a:noAutofit/>
          </a:bodyPr>
          <a:lstStyle/>
          <a:p>
            <a:pPr algn="ctr"/>
            <a:r>
              <a:rPr lang="de-DE" sz="900" dirty="0" smtClean="0">
                <a:solidFill>
                  <a:schemeClr val="bg1"/>
                </a:solidFill>
              </a:rPr>
              <a:t>Power Mgmt</a:t>
            </a:r>
          </a:p>
        </p:txBody>
      </p:sp>
      <p:sp>
        <p:nvSpPr>
          <p:cNvPr id="78" name="TextBox 77"/>
          <p:cNvSpPr txBox="1"/>
          <p:nvPr/>
        </p:nvSpPr>
        <p:spPr>
          <a:xfrm>
            <a:off x="1701584" y="2908524"/>
            <a:ext cx="3902337" cy="766933"/>
          </a:xfrm>
          <a:prstGeom prst="rect">
            <a:avLst/>
          </a:prstGeom>
          <a:solidFill>
            <a:schemeClr val="bg2"/>
          </a:solidFill>
          <a:ln>
            <a:noFill/>
          </a:ln>
        </p:spPr>
        <p:txBody>
          <a:bodyPr wrap="square" lIns="36000" tIns="36000" rIns="36000" bIns="36000" rtlCol="0" anchor="ctr" anchorCtr="0">
            <a:noAutofit/>
          </a:bodyPr>
          <a:lstStyle/>
          <a:p>
            <a:pPr algn="ctr"/>
            <a:r>
              <a:rPr lang="de-DE" sz="900" dirty="0" smtClean="0">
                <a:solidFill>
                  <a:schemeClr val="bg1"/>
                </a:solidFill>
              </a:rPr>
              <a:t>Thread-X</a:t>
            </a:r>
            <a:endParaRPr lang="en-US" sz="900" dirty="0" err="1" smtClean="0">
              <a:solidFill>
                <a:schemeClr val="bg1"/>
              </a:solidFill>
            </a:endParaRPr>
          </a:p>
        </p:txBody>
      </p:sp>
      <p:sp>
        <p:nvSpPr>
          <p:cNvPr id="85" name="TextBox 84"/>
          <p:cNvSpPr txBox="1"/>
          <p:nvPr/>
        </p:nvSpPr>
        <p:spPr>
          <a:xfrm>
            <a:off x="1701585" y="1048395"/>
            <a:ext cx="5593581" cy="432000"/>
          </a:xfrm>
          <a:prstGeom prst="rect">
            <a:avLst/>
          </a:prstGeom>
          <a:solidFill>
            <a:schemeClr val="accent1"/>
          </a:solidFill>
          <a:ln>
            <a:noFill/>
          </a:ln>
        </p:spPr>
        <p:txBody>
          <a:bodyPr wrap="square" lIns="36000" tIns="36000" rIns="36000" bIns="36000" rtlCol="0" anchor="ctr" anchorCtr="0">
            <a:noAutofit/>
          </a:bodyPr>
          <a:lstStyle/>
          <a:p>
            <a:pPr algn="ctr"/>
            <a:r>
              <a:rPr lang="de-DE" sz="1000" dirty="0" smtClean="0">
                <a:solidFill>
                  <a:schemeClr val="bg1"/>
                </a:solidFill>
              </a:rPr>
              <a:t>OEM Application</a:t>
            </a:r>
          </a:p>
        </p:txBody>
      </p:sp>
      <p:sp>
        <p:nvSpPr>
          <p:cNvPr id="76" name="TextBox 75"/>
          <p:cNvSpPr txBox="1"/>
          <p:nvPr/>
        </p:nvSpPr>
        <p:spPr>
          <a:xfrm>
            <a:off x="1701585" y="2193941"/>
            <a:ext cx="720000" cy="504000"/>
          </a:xfrm>
          <a:prstGeom prst="rect">
            <a:avLst/>
          </a:prstGeom>
          <a:solidFill>
            <a:schemeClr val="bg2"/>
          </a:solidFill>
          <a:ln>
            <a:noFill/>
          </a:ln>
        </p:spPr>
        <p:txBody>
          <a:bodyPr wrap="square" lIns="36000" tIns="36000" rIns="36000" bIns="36000" rtlCol="0" anchor="ctr" anchorCtr="0">
            <a:noAutofit/>
          </a:bodyPr>
          <a:lstStyle/>
          <a:p>
            <a:pPr algn="ctr"/>
            <a:r>
              <a:rPr lang="de-DE" sz="900" dirty="0" smtClean="0">
                <a:solidFill>
                  <a:schemeClr val="bg1"/>
                </a:solidFill>
              </a:rPr>
              <a:t>Network</a:t>
            </a:r>
          </a:p>
          <a:p>
            <a:pPr algn="ctr"/>
            <a:r>
              <a:rPr lang="de-DE" sz="900" dirty="0" smtClean="0">
                <a:solidFill>
                  <a:schemeClr val="bg1"/>
                </a:solidFill>
              </a:rPr>
              <a:t>Control</a:t>
            </a:r>
            <a:endParaRPr lang="de-DE" sz="900" dirty="0">
              <a:solidFill>
                <a:schemeClr val="bg1"/>
              </a:solidFill>
            </a:endParaRPr>
          </a:p>
        </p:txBody>
      </p:sp>
      <p:grpSp>
        <p:nvGrpSpPr>
          <p:cNvPr id="45" name="Group 44"/>
          <p:cNvGrpSpPr/>
          <p:nvPr/>
        </p:nvGrpSpPr>
        <p:grpSpPr>
          <a:xfrm>
            <a:off x="7739165" y="4463937"/>
            <a:ext cx="1172132" cy="282200"/>
            <a:chOff x="7589192" y="4418204"/>
            <a:chExt cx="1172132" cy="282200"/>
          </a:xfrm>
        </p:grpSpPr>
        <p:sp>
          <p:nvSpPr>
            <p:cNvPr id="46" name="Rectangle 45"/>
            <p:cNvSpPr/>
            <p:nvPr/>
          </p:nvSpPr>
          <p:spPr>
            <a:xfrm>
              <a:off x="7589192" y="4475717"/>
              <a:ext cx="180000" cy="180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a:p>
          </p:txBody>
        </p:sp>
        <p:sp>
          <p:nvSpPr>
            <p:cNvPr id="47" name="TextBox 46"/>
            <p:cNvSpPr txBox="1"/>
            <p:nvPr/>
          </p:nvSpPr>
          <p:spPr>
            <a:xfrm>
              <a:off x="7775166" y="4418204"/>
              <a:ext cx="986158" cy="282200"/>
            </a:xfrm>
            <a:prstGeom prst="rect">
              <a:avLst/>
            </a:prstGeom>
            <a:noFill/>
          </p:spPr>
          <p:txBody>
            <a:bodyPr wrap="square" lIns="36000" rIns="36000" rtlCol="0" anchor="ctr" anchorCtr="0">
              <a:noAutofit/>
            </a:bodyPr>
            <a:lstStyle/>
            <a:p>
              <a:r>
                <a:rPr lang="en-US" sz="1000" dirty="0">
                  <a:solidFill>
                    <a:schemeClr val="bg2"/>
                  </a:solidFill>
                </a:rPr>
                <a:t>Thales Services </a:t>
              </a:r>
              <a:r>
                <a:rPr lang="en-US" sz="1000" dirty="0" smtClean="0">
                  <a:solidFill>
                    <a:schemeClr val="bg2"/>
                  </a:solidFill>
                </a:rPr>
                <a:t>&amp; Thread-X</a:t>
              </a:r>
            </a:p>
          </p:txBody>
        </p:sp>
      </p:grpSp>
      <p:grpSp>
        <p:nvGrpSpPr>
          <p:cNvPr id="48" name="Group 47"/>
          <p:cNvGrpSpPr/>
          <p:nvPr/>
        </p:nvGrpSpPr>
        <p:grpSpPr>
          <a:xfrm>
            <a:off x="6650301" y="4498130"/>
            <a:ext cx="864421" cy="215582"/>
            <a:chOff x="7582904" y="4221167"/>
            <a:chExt cx="864421" cy="215582"/>
          </a:xfrm>
        </p:grpSpPr>
        <p:sp>
          <p:nvSpPr>
            <p:cNvPr id="49" name="Rectangle 48"/>
            <p:cNvSpPr/>
            <p:nvPr/>
          </p:nvSpPr>
          <p:spPr>
            <a:xfrm>
              <a:off x="7582904" y="4244882"/>
              <a:ext cx="180000" cy="18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a:p>
          </p:txBody>
        </p:sp>
        <p:sp>
          <p:nvSpPr>
            <p:cNvPr id="50" name="TextBox 49"/>
            <p:cNvSpPr txBox="1"/>
            <p:nvPr/>
          </p:nvSpPr>
          <p:spPr>
            <a:xfrm>
              <a:off x="7760169" y="4221167"/>
              <a:ext cx="687156" cy="215582"/>
            </a:xfrm>
            <a:prstGeom prst="rect">
              <a:avLst/>
            </a:prstGeom>
            <a:noFill/>
          </p:spPr>
          <p:txBody>
            <a:bodyPr wrap="square" lIns="36000" rIns="36000" rtlCol="0" anchor="ctr" anchorCtr="0">
              <a:noAutofit/>
            </a:bodyPr>
            <a:lstStyle/>
            <a:p>
              <a:r>
                <a:rPr lang="en-US" sz="1000" dirty="0" smtClean="0">
                  <a:solidFill>
                    <a:schemeClr val="accent1"/>
                  </a:solidFill>
                </a:rPr>
                <a:t>OEM app</a:t>
              </a:r>
            </a:p>
          </p:txBody>
        </p:sp>
      </p:grpSp>
      <p:cxnSp>
        <p:nvCxnSpPr>
          <p:cNvPr id="52" name="Straight Connector 51"/>
          <p:cNvCxnSpPr/>
          <p:nvPr/>
        </p:nvCxnSpPr>
        <p:spPr>
          <a:xfrm>
            <a:off x="1389018" y="2844559"/>
            <a:ext cx="7053866" cy="0"/>
          </a:xfrm>
          <a:prstGeom prst="line">
            <a:avLst/>
          </a:prstGeom>
          <a:ln w="952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7586344" y="2844559"/>
            <a:ext cx="815858" cy="964295"/>
          </a:xfrm>
          <a:prstGeom prst="rect">
            <a:avLst/>
          </a:prstGeom>
          <a:noFill/>
          <a:ln>
            <a:noFill/>
          </a:ln>
        </p:spPr>
        <p:txBody>
          <a:bodyPr wrap="square" lIns="36000" tIns="36000" rIns="36000" bIns="36000" rtlCol="0" anchor="ctr" anchorCtr="0">
            <a:noAutofit/>
          </a:bodyPr>
          <a:lstStyle/>
          <a:p>
            <a:pPr algn="ctr"/>
            <a:r>
              <a:rPr lang="de-DE" sz="900" dirty="0" smtClean="0"/>
              <a:t>OS &amp; Drivers</a:t>
            </a:r>
          </a:p>
        </p:txBody>
      </p:sp>
      <p:sp>
        <p:nvSpPr>
          <p:cNvPr id="56" name="TextBox 55"/>
          <p:cNvSpPr txBox="1"/>
          <p:nvPr/>
        </p:nvSpPr>
        <p:spPr>
          <a:xfrm>
            <a:off x="7596875" y="1627863"/>
            <a:ext cx="815858" cy="1215323"/>
          </a:xfrm>
          <a:prstGeom prst="rect">
            <a:avLst/>
          </a:prstGeom>
          <a:noFill/>
          <a:ln>
            <a:noFill/>
          </a:ln>
        </p:spPr>
        <p:txBody>
          <a:bodyPr wrap="square" lIns="36000" tIns="36000" rIns="36000" bIns="36000" rtlCol="0" anchor="ctr" anchorCtr="0">
            <a:noAutofit/>
          </a:bodyPr>
          <a:lstStyle/>
          <a:p>
            <a:pPr algn="ctr"/>
            <a:r>
              <a:rPr lang="de-DE" sz="900" dirty="0" smtClean="0"/>
              <a:t>Service APIs</a:t>
            </a:r>
          </a:p>
        </p:txBody>
      </p:sp>
      <p:cxnSp>
        <p:nvCxnSpPr>
          <p:cNvPr id="81" name="Straight Connector 80"/>
          <p:cNvCxnSpPr/>
          <p:nvPr/>
        </p:nvCxnSpPr>
        <p:spPr>
          <a:xfrm>
            <a:off x="1389018" y="1627863"/>
            <a:ext cx="7053866" cy="0"/>
          </a:xfrm>
          <a:prstGeom prst="line">
            <a:avLst/>
          </a:prstGeom>
          <a:ln w="952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576209" y="2169720"/>
            <a:ext cx="720000" cy="503065"/>
          </a:xfrm>
          <a:prstGeom prst="rect">
            <a:avLst/>
          </a:prstGeom>
          <a:solidFill>
            <a:schemeClr val="bg2"/>
          </a:solidFill>
          <a:ln>
            <a:noFill/>
          </a:ln>
        </p:spPr>
        <p:txBody>
          <a:bodyPr wrap="square" lIns="36000" tIns="36000" rIns="36000" bIns="36000" rtlCol="0" anchor="ctr" anchorCtr="0">
            <a:noAutofit/>
          </a:bodyPr>
          <a:lstStyle/>
          <a:p>
            <a:pPr algn="ctr"/>
            <a:r>
              <a:rPr lang="de-DE" sz="900" dirty="0" smtClean="0">
                <a:solidFill>
                  <a:schemeClr val="bg1"/>
                </a:solidFill>
              </a:rPr>
              <a:t>Serial Port</a:t>
            </a:r>
          </a:p>
        </p:txBody>
      </p:sp>
      <p:sp>
        <p:nvSpPr>
          <p:cNvPr id="34" name="TextBox 33"/>
          <p:cNvSpPr txBox="1"/>
          <p:nvPr/>
        </p:nvSpPr>
        <p:spPr>
          <a:xfrm>
            <a:off x="5729378" y="2169720"/>
            <a:ext cx="720000" cy="231465"/>
          </a:xfrm>
          <a:prstGeom prst="rect">
            <a:avLst/>
          </a:prstGeom>
          <a:solidFill>
            <a:schemeClr val="bg2"/>
          </a:solidFill>
          <a:ln>
            <a:noFill/>
          </a:ln>
        </p:spPr>
        <p:txBody>
          <a:bodyPr wrap="square" lIns="0" tIns="36000" rIns="0" bIns="36000" rtlCol="0" anchor="ctr" anchorCtr="0">
            <a:noAutofit/>
          </a:bodyPr>
          <a:lstStyle/>
          <a:p>
            <a:pPr algn="ctr"/>
            <a:r>
              <a:rPr lang="de-DE" sz="800" dirty="0" smtClean="0">
                <a:solidFill>
                  <a:schemeClr val="bg1"/>
                </a:solidFill>
              </a:rPr>
              <a:t>Safe Update</a:t>
            </a:r>
          </a:p>
        </p:txBody>
      </p:sp>
      <p:sp>
        <p:nvSpPr>
          <p:cNvPr id="41" name="TextBox 40"/>
          <p:cNvSpPr txBox="1"/>
          <p:nvPr/>
        </p:nvSpPr>
        <p:spPr>
          <a:xfrm>
            <a:off x="5724160" y="2442385"/>
            <a:ext cx="720000" cy="231465"/>
          </a:xfrm>
          <a:prstGeom prst="rect">
            <a:avLst/>
          </a:prstGeom>
          <a:solidFill>
            <a:schemeClr val="bg2"/>
          </a:solidFill>
          <a:ln>
            <a:noFill/>
          </a:ln>
        </p:spPr>
        <p:txBody>
          <a:bodyPr wrap="square" lIns="0" tIns="36000" rIns="0" bIns="36000" rtlCol="0" anchor="ctr" anchorCtr="0">
            <a:noAutofit/>
          </a:bodyPr>
          <a:lstStyle/>
          <a:p>
            <a:pPr algn="ctr"/>
            <a:r>
              <a:rPr lang="de-DE" sz="800" dirty="0" smtClean="0">
                <a:solidFill>
                  <a:schemeClr val="bg1"/>
                </a:solidFill>
              </a:rPr>
              <a:t>AT Client</a:t>
            </a:r>
          </a:p>
        </p:txBody>
      </p:sp>
      <p:sp>
        <p:nvSpPr>
          <p:cNvPr id="43" name="TextBox 42"/>
          <p:cNvSpPr txBox="1"/>
          <p:nvPr/>
        </p:nvSpPr>
        <p:spPr>
          <a:xfrm>
            <a:off x="5729378" y="1897055"/>
            <a:ext cx="720000" cy="231465"/>
          </a:xfrm>
          <a:prstGeom prst="rect">
            <a:avLst/>
          </a:prstGeom>
          <a:solidFill>
            <a:schemeClr val="bg2"/>
          </a:solidFill>
          <a:ln>
            <a:noFill/>
          </a:ln>
        </p:spPr>
        <p:txBody>
          <a:bodyPr wrap="square" lIns="0" tIns="36000" rIns="0" bIns="36000" rtlCol="0" anchor="ctr" anchorCtr="0">
            <a:noAutofit/>
          </a:bodyPr>
          <a:lstStyle/>
          <a:p>
            <a:pPr algn="ctr"/>
            <a:r>
              <a:rPr lang="de-DE" sz="800" dirty="0" smtClean="0">
                <a:solidFill>
                  <a:schemeClr val="bg1"/>
                </a:solidFill>
              </a:rPr>
              <a:t>Watchdog</a:t>
            </a:r>
          </a:p>
        </p:txBody>
      </p:sp>
      <p:sp>
        <p:nvSpPr>
          <p:cNvPr id="44" name="TextBox 43"/>
          <p:cNvSpPr txBox="1"/>
          <p:nvPr/>
        </p:nvSpPr>
        <p:spPr>
          <a:xfrm>
            <a:off x="6575166" y="1888781"/>
            <a:ext cx="720000" cy="231465"/>
          </a:xfrm>
          <a:prstGeom prst="rect">
            <a:avLst/>
          </a:prstGeom>
          <a:solidFill>
            <a:schemeClr val="bg2"/>
          </a:solidFill>
          <a:ln>
            <a:noFill/>
          </a:ln>
        </p:spPr>
        <p:txBody>
          <a:bodyPr wrap="square" lIns="0" tIns="36000" rIns="0" bIns="36000" rtlCol="0" anchor="ctr" anchorCtr="0">
            <a:noAutofit/>
          </a:bodyPr>
          <a:lstStyle/>
          <a:p>
            <a:pPr algn="ctr"/>
            <a:r>
              <a:rPr lang="de-DE" sz="800" dirty="0" smtClean="0">
                <a:solidFill>
                  <a:schemeClr val="bg1"/>
                </a:solidFill>
              </a:rPr>
              <a:t>App Logging</a:t>
            </a:r>
          </a:p>
        </p:txBody>
      </p:sp>
      <p:sp>
        <p:nvSpPr>
          <p:cNvPr id="53" name="TextBox 52"/>
          <p:cNvSpPr txBox="1"/>
          <p:nvPr/>
        </p:nvSpPr>
        <p:spPr>
          <a:xfrm>
            <a:off x="3280313" y="1897055"/>
            <a:ext cx="720000" cy="231465"/>
          </a:xfrm>
          <a:prstGeom prst="rect">
            <a:avLst/>
          </a:prstGeom>
          <a:solidFill>
            <a:schemeClr val="bg2"/>
          </a:solidFill>
          <a:ln>
            <a:noFill/>
          </a:ln>
        </p:spPr>
        <p:txBody>
          <a:bodyPr wrap="square" lIns="0" tIns="36000" rIns="0" bIns="36000" rtlCol="0" anchor="ctr" anchorCtr="0">
            <a:noAutofit/>
          </a:bodyPr>
          <a:lstStyle/>
          <a:p>
            <a:pPr algn="ctr"/>
            <a:r>
              <a:rPr lang="de-DE" sz="800" dirty="0" smtClean="0">
                <a:solidFill>
                  <a:schemeClr val="bg1"/>
                </a:solidFill>
              </a:rPr>
              <a:t>HTTP(S)</a:t>
            </a:r>
          </a:p>
        </p:txBody>
      </p:sp>
      <p:sp>
        <p:nvSpPr>
          <p:cNvPr id="55" name="TextBox 54"/>
          <p:cNvSpPr txBox="1"/>
          <p:nvPr/>
        </p:nvSpPr>
        <p:spPr>
          <a:xfrm>
            <a:off x="2492043" y="1894880"/>
            <a:ext cx="720000" cy="231465"/>
          </a:xfrm>
          <a:prstGeom prst="rect">
            <a:avLst/>
          </a:prstGeom>
          <a:solidFill>
            <a:schemeClr val="bg2"/>
          </a:solidFill>
          <a:ln>
            <a:noFill/>
          </a:ln>
        </p:spPr>
        <p:txBody>
          <a:bodyPr wrap="square" lIns="0" tIns="36000" rIns="0" bIns="36000" rtlCol="0" anchor="ctr" anchorCtr="0">
            <a:noAutofit/>
          </a:bodyPr>
          <a:lstStyle/>
          <a:p>
            <a:pPr algn="ctr"/>
            <a:r>
              <a:rPr lang="de-DE" sz="800" dirty="0" smtClean="0">
                <a:solidFill>
                  <a:schemeClr val="bg1"/>
                </a:solidFill>
              </a:rPr>
              <a:t>MQTT</a:t>
            </a:r>
          </a:p>
        </p:txBody>
      </p:sp>
      <p:sp>
        <p:nvSpPr>
          <p:cNvPr id="59" name="TextBox 58"/>
          <p:cNvSpPr txBox="1"/>
          <p:nvPr/>
        </p:nvSpPr>
        <p:spPr>
          <a:xfrm>
            <a:off x="1701585" y="1903276"/>
            <a:ext cx="720000" cy="231465"/>
          </a:xfrm>
          <a:prstGeom prst="rect">
            <a:avLst/>
          </a:prstGeom>
          <a:solidFill>
            <a:schemeClr val="bg2"/>
          </a:solidFill>
          <a:ln>
            <a:noFill/>
          </a:ln>
        </p:spPr>
        <p:txBody>
          <a:bodyPr wrap="square" lIns="0" tIns="36000" rIns="0" bIns="36000" rtlCol="0" anchor="ctr" anchorCtr="0">
            <a:noAutofit/>
          </a:bodyPr>
          <a:lstStyle/>
          <a:p>
            <a:pPr algn="ctr"/>
            <a:r>
              <a:rPr lang="de-DE" sz="800" dirty="0" smtClean="0">
                <a:solidFill>
                  <a:schemeClr val="bg1"/>
                </a:solidFill>
              </a:rPr>
              <a:t>NIDD</a:t>
            </a:r>
          </a:p>
        </p:txBody>
      </p: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98" y="3814164"/>
            <a:ext cx="210541" cy="236056"/>
          </a:xfrm>
          <a:prstGeom prst="rect">
            <a:avLst/>
          </a:prstGeom>
        </p:spPr>
      </p:pic>
      <p:sp>
        <p:nvSpPr>
          <p:cNvPr id="3" name="Up Arrow 2"/>
          <p:cNvSpPr/>
          <p:nvPr/>
        </p:nvSpPr>
        <p:spPr>
          <a:xfrm>
            <a:off x="1045517" y="830094"/>
            <a:ext cx="135429" cy="2941162"/>
          </a:xfrm>
          <a:prstGeom prst="up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p:cNvSpPr/>
          <p:nvPr/>
        </p:nvSpPr>
        <p:spPr>
          <a:xfrm>
            <a:off x="1002298" y="754966"/>
            <a:ext cx="210541" cy="341376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24081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66765" y="1"/>
            <a:ext cx="8674683" cy="561836"/>
          </a:xfrm>
        </p:spPr>
        <p:txBody>
          <a:bodyPr/>
          <a:lstStyle/>
          <a:p>
            <a:r>
              <a:rPr lang="de-DE" dirty="0" smtClean="0"/>
              <a:t>SDK Service APIs</a:t>
            </a:r>
            <a:endParaRPr lang="en-US" dirty="0"/>
          </a:p>
        </p:txBody>
      </p:sp>
      <p:sp>
        <p:nvSpPr>
          <p:cNvPr id="5" name="Espace réservé du contenu 2"/>
          <p:cNvSpPr>
            <a:spLocks noGrp="1"/>
          </p:cNvSpPr>
          <p:nvPr>
            <p:ph idx="1"/>
          </p:nvPr>
        </p:nvSpPr>
        <p:spPr>
          <a:xfrm>
            <a:off x="179515" y="696542"/>
            <a:ext cx="6669153" cy="3934455"/>
          </a:xfrm>
        </p:spPr>
        <p:txBody>
          <a:bodyPr>
            <a:normAutofit fontScale="92500" lnSpcReduction="10000"/>
          </a:bodyPr>
          <a:lstStyle/>
          <a:p>
            <a:r>
              <a:rPr lang="de-DE" dirty="0" smtClean="0"/>
              <a:t>Thales is exposing following Service APIs for OEM app</a:t>
            </a:r>
          </a:p>
          <a:p>
            <a:pPr lvl="1"/>
            <a:r>
              <a:rPr lang="de-DE" dirty="0" smtClean="0"/>
              <a:t>Thread-X RTOS API</a:t>
            </a:r>
          </a:p>
          <a:p>
            <a:pPr lvl="2"/>
            <a:r>
              <a:rPr lang="de-DE" dirty="0" smtClean="0"/>
              <a:t>For Operating System interface: </a:t>
            </a:r>
            <a:r>
              <a:rPr lang="de-DE" dirty="0" smtClean="0">
                <a:hlinkClick r:id="rId2"/>
              </a:rPr>
              <a:t>ThreadX User Guide</a:t>
            </a:r>
            <a:r>
              <a:rPr lang="de-DE" dirty="0" smtClean="0"/>
              <a:t> </a:t>
            </a:r>
            <a:endParaRPr lang="de-DE" dirty="0"/>
          </a:p>
          <a:p>
            <a:pPr marL="316707" lvl="1" indent="0">
              <a:buNone/>
            </a:pPr>
            <a:endParaRPr lang="de-DE" dirty="0" smtClean="0"/>
          </a:p>
          <a:p>
            <a:pPr lvl="1"/>
            <a:r>
              <a:rPr lang="de-DE" dirty="0" smtClean="0"/>
              <a:t>Qualcomm QAPI</a:t>
            </a:r>
          </a:p>
          <a:p>
            <a:pPr lvl="2"/>
            <a:r>
              <a:rPr lang="de-DE" dirty="0" smtClean="0"/>
              <a:t>For hardware peripherals (I2C, ADC...)</a:t>
            </a:r>
          </a:p>
          <a:p>
            <a:pPr lvl="2"/>
            <a:r>
              <a:rPr lang="de-DE" dirty="0" smtClean="0"/>
              <a:t>For Sockets, IP protocols &amp; File System</a:t>
            </a:r>
          </a:p>
          <a:p>
            <a:pPr lvl="2"/>
            <a:r>
              <a:rPr lang="de-DE" dirty="0" smtClean="0"/>
              <a:t>For modem functionalities</a:t>
            </a:r>
          </a:p>
          <a:p>
            <a:pPr lvl="2"/>
            <a:endParaRPr lang="de-DE" dirty="0"/>
          </a:p>
          <a:p>
            <a:pPr lvl="1"/>
            <a:r>
              <a:rPr lang="de-DE" dirty="0" smtClean="0"/>
              <a:t>Thales GINA Service API</a:t>
            </a:r>
          </a:p>
          <a:p>
            <a:pPr lvl="2"/>
            <a:r>
              <a:rPr lang="de-DE" dirty="0" smtClean="0"/>
              <a:t>Unified serial interfaces (for any UART or USB-CDC ACM)</a:t>
            </a:r>
          </a:p>
          <a:p>
            <a:pPr lvl="2"/>
            <a:r>
              <a:rPr lang="de-DE" dirty="0" smtClean="0"/>
              <a:t>Safety procedures for software update</a:t>
            </a:r>
          </a:p>
          <a:p>
            <a:pPr lvl="2"/>
            <a:r>
              <a:rPr lang="de-DE" dirty="0" smtClean="0"/>
              <a:t>Application management (watchdog, cleanup) and logs</a:t>
            </a:r>
          </a:p>
          <a:p>
            <a:pPr lvl="2"/>
            <a:r>
              <a:rPr lang="de-DE" dirty="0" smtClean="0"/>
              <a:t>Security services</a:t>
            </a:r>
            <a:endParaRPr lang="de-DE" dirty="0"/>
          </a:p>
        </p:txBody>
      </p:sp>
      <p:pic>
        <p:nvPicPr>
          <p:cNvPr id="2" name="Picture 1"/>
          <p:cNvPicPr>
            <a:picLocks noChangeAspect="1"/>
          </p:cNvPicPr>
          <p:nvPr/>
        </p:nvPicPr>
        <p:blipFill>
          <a:blip r:embed="rId3"/>
          <a:stretch>
            <a:fillRect/>
          </a:stretch>
        </p:blipFill>
        <p:spPr>
          <a:xfrm>
            <a:off x="6686291" y="793947"/>
            <a:ext cx="981140" cy="1261130"/>
          </a:xfrm>
          <a:prstGeom prst="rect">
            <a:avLst/>
          </a:prstGeom>
          <a:ln>
            <a:solidFill>
              <a:srgbClr val="000000"/>
            </a:solidFill>
          </a:ln>
        </p:spPr>
      </p:pic>
      <p:pic>
        <p:nvPicPr>
          <p:cNvPr id="3" name="Picture 2"/>
          <p:cNvPicPr>
            <a:picLocks noChangeAspect="1"/>
          </p:cNvPicPr>
          <p:nvPr/>
        </p:nvPicPr>
        <p:blipFill>
          <a:blip r:embed="rId4"/>
          <a:stretch>
            <a:fillRect/>
          </a:stretch>
        </p:blipFill>
        <p:spPr>
          <a:xfrm>
            <a:off x="7960308" y="1828471"/>
            <a:ext cx="981140" cy="1259894"/>
          </a:xfrm>
          <a:prstGeom prst="rect">
            <a:avLst/>
          </a:prstGeom>
          <a:ln>
            <a:solidFill>
              <a:srgbClr val="000000"/>
            </a:solidFill>
          </a:ln>
        </p:spPr>
      </p:pic>
      <p:pic>
        <p:nvPicPr>
          <p:cNvPr id="6" name="Picture 5"/>
          <p:cNvPicPr>
            <a:picLocks noChangeAspect="1"/>
          </p:cNvPicPr>
          <p:nvPr/>
        </p:nvPicPr>
        <p:blipFill>
          <a:blip r:embed="rId5"/>
          <a:stretch>
            <a:fillRect/>
          </a:stretch>
        </p:blipFill>
        <p:spPr>
          <a:xfrm>
            <a:off x="6686291" y="3321711"/>
            <a:ext cx="2245824" cy="1152748"/>
          </a:xfrm>
          <a:prstGeom prst="rect">
            <a:avLst/>
          </a:prstGeom>
          <a:ln w="9525">
            <a:solidFill>
              <a:srgbClr val="000000"/>
            </a:solidFill>
          </a:ln>
        </p:spPr>
      </p:pic>
    </p:spTree>
    <p:extLst>
      <p:ext uri="{BB962C8B-B14F-4D97-AF65-F5344CB8AC3E}">
        <p14:creationId xmlns:p14="http://schemas.microsoft.com/office/powerpoint/2010/main" val="18548142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a57fcc416eb8d4fb1b22fa3cc8c045595dbc87"/>
  <p:tag name="ISPRING_RESOURCE_PATHS_HASH_PRESENTER" val="43c9451427ba15b6cf8b1b95558292c7785ae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7_Thales_global_4.3_VF">
  <a:themeElements>
    <a:clrScheme name="Thales with light black">
      <a:dk1>
        <a:srgbClr val="111111"/>
      </a:dk1>
      <a:lt1>
        <a:srgbClr val="FFFFFF"/>
      </a:lt1>
      <a:dk2>
        <a:srgbClr val="242A75"/>
      </a:dk2>
      <a:lt2>
        <a:srgbClr val="309DB5"/>
      </a:lt2>
      <a:accent1>
        <a:srgbClr val="B42573"/>
      </a:accent1>
      <a:accent2>
        <a:srgbClr val="7D7EAB"/>
      </a:accent2>
      <a:accent3>
        <a:srgbClr val="69A3B9"/>
      </a:accent3>
      <a:accent4>
        <a:srgbClr val="253746"/>
      </a:accent4>
      <a:accent5>
        <a:srgbClr val="C3D600"/>
      </a:accent5>
      <a:accent6>
        <a:srgbClr val="E1CD00"/>
      </a:accent6>
      <a:hlink>
        <a:srgbClr val="242A75"/>
      </a:hlink>
      <a:folHlink>
        <a:srgbClr val="242A75"/>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thm15="http://schemas.microsoft.com/office/thememl/2012/main" name="Présentation23" id="{72344226-B95F-3A49-8C7D-0EEDA1B0D97F}" vid="{491DDD7D-C24C-E84A-A743-68B6F377417D}"/>
    </a:ext>
  </a:extLst>
</a:theme>
</file>

<file path=ppt/theme/theme2.xml><?xml version="1.0" encoding="utf-8"?>
<a:theme xmlns:a="http://schemas.openxmlformats.org/drawingml/2006/main"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1376</Words>
  <Application>Microsoft Office PowerPoint</Application>
  <PresentationFormat>On-screen Show (16:9)</PresentationFormat>
  <Paragraphs>327</Paragraphs>
  <Slides>17</Slides>
  <Notes>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8" baseType="lpstr">
      <vt:lpstr>微软雅黑</vt:lpstr>
      <vt:lpstr>Arial</vt:lpstr>
      <vt:lpstr>Arial Black</vt:lpstr>
      <vt:lpstr>Calibri</vt:lpstr>
      <vt:lpstr>Century Gothic</vt:lpstr>
      <vt:lpstr>Courier New</vt:lpstr>
      <vt:lpstr>Lucida Grande</vt:lpstr>
      <vt:lpstr>Wingdings</vt:lpstr>
      <vt:lpstr>7_Thales_global_4.3_VF</vt:lpstr>
      <vt:lpstr>Tema do Office</vt:lpstr>
      <vt:lpstr>think-cell Slide</vt:lpstr>
      <vt:lpstr>Cinterion IoT Embedded Processing </vt:lpstr>
      <vt:lpstr>Cinterion Embedded Processing Evolution</vt:lpstr>
      <vt:lpstr>Cinterion Embedded Processing &amp; its SDK</vt:lpstr>
      <vt:lpstr>Main Elements for Embedded Processing</vt:lpstr>
      <vt:lpstr>General Advantages for Embedded Processing</vt:lpstr>
      <vt:lpstr>Solution Technical Overview</vt:lpstr>
      <vt:lpstr>Supported Use Case</vt:lpstr>
      <vt:lpstr>RunTime Architecture</vt:lpstr>
      <vt:lpstr>SDK Service APIs</vt:lpstr>
      <vt:lpstr>SDK Tools</vt:lpstr>
      <vt:lpstr>SDK Service APIs – GINA Application Management</vt:lpstr>
      <vt:lpstr>SDK – Errors &amp; Exceptions Management</vt:lpstr>
      <vt:lpstr>SDK – Secure your application</vt:lpstr>
      <vt:lpstr>Cinterion Embedded Processing Products</vt:lpstr>
      <vt:lpstr>Customers</vt:lpstr>
      <vt:lpstr>Tracesafe LTE-M Gateway – Singapore (ASEAN) </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Kaltner Daniela</cp:lastModifiedBy>
  <cp:revision>1576</cp:revision>
  <dcterms:created xsi:type="dcterms:W3CDTF">2017-01-11T15:45:22Z</dcterms:created>
  <dcterms:modified xsi:type="dcterms:W3CDTF">2021-12-06T15:40:13Z</dcterms:modified>
</cp:coreProperties>
</file>